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73" r:id="rId4"/>
    <p:sldId id="258" r:id="rId5"/>
    <p:sldId id="259" r:id="rId6"/>
    <p:sldId id="274" r:id="rId7"/>
    <p:sldId id="260" r:id="rId8"/>
    <p:sldId id="275" r:id="rId9"/>
    <p:sldId id="276" r:id="rId10"/>
    <p:sldId id="261" r:id="rId11"/>
    <p:sldId id="262" r:id="rId12"/>
    <p:sldId id="277" r:id="rId13"/>
    <p:sldId id="278" r:id="rId14"/>
    <p:sldId id="264" r:id="rId15"/>
    <p:sldId id="265" r:id="rId16"/>
    <p:sldId id="266" r:id="rId17"/>
    <p:sldId id="280" r:id="rId18"/>
    <p:sldId id="282" r:id="rId19"/>
    <p:sldId id="283" r:id="rId20"/>
    <p:sldId id="285" r:id="rId21"/>
    <p:sldId id="286" r:id="rId22"/>
    <p:sldId id="288" r:id="rId23"/>
    <p:sldId id="289" r:id="rId24"/>
    <p:sldId id="291" r:id="rId25"/>
    <p:sldId id="272"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03" autoAdjust="0"/>
    <p:restoredTop sz="94660"/>
  </p:normalViewPr>
  <p:slideViewPr>
    <p:cSldViewPr snapToGrid="0">
      <p:cViewPr>
        <p:scale>
          <a:sx n="76" d="100"/>
          <a:sy n="76" d="100"/>
        </p:scale>
        <p:origin x="976" y="1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png>
</file>

<file path=ppt/media/image20.jpg>
</file>

<file path=ppt/media/image21.jpg>
</file>

<file path=ppt/media/image22.jpg>
</file>

<file path=ppt/media/image3.jpeg>
</file>

<file path=ppt/media/image4.png>
</file>

<file path=ppt/media/image5.jpeg>
</file>

<file path=ppt/media/image6.jpe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39A13CD-3C98-4FCC-9040-2DA6D866C0F5}" type="datetimeFigureOut">
              <a:rPr lang="en-US" smtClean="0"/>
              <a:t>5/2/22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B36E125-AFBA-4525-B90F-6B17B937034B}" type="slidenum">
              <a:rPr lang="en-US" smtClean="0"/>
              <a:t>‹#›</a:t>
            </a:fld>
            <a:endParaRPr lang="en-US"/>
          </a:p>
        </p:txBody>
      </p:sp>
    </p:spTree>
    <p:extLst>
      <p:ext uri="{BB962C8B-B14F-4D97-AF65-F5344CB8AC3E}">
        <p14:creationId xmlns:p14="http://schemas.microsoft.com/office/powerpoint/2010/main" val="37614028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39A13CD-3C98-4FCC-9040-2DA6D866C0F5}" type="datetimeFigureOut">
              <a:rPr lang="en-US" smtClean="0"/>
              <a:t>5/2/22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B36E125-AFBA-4525-B90F-6B17B937034B}" type="slidenum">
              <a:rPr lang="en-US" smtClean="0"/>
              <a:t>‹#›</a:t>
            </a:fld>
            <a:endParaRPr lang="en-US"/>
          </a:p>
        </p:txBody>
      </p:sp>
    </p:spTree>
    <p:extLst>
      <p:ext uri="{BB962C8B-B14F-4D97-AF65-F5344CB8AC3E}">
        <p14:creationId xmlns:p14="http://schemas.microsoft.com/office/powerpoint/2010/main" val="6752292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39A13CD-3C98-4FCC-9040-2DA6D866C0F5}" type="datetimeFigureOut">
              <a:rPr lang="en-US" smtClean="0"/>
              <a:t>5/2/22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B36E125-AFBA-4525-B90F-6B17B937034B}"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417674752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39A13CD-3C98-4FCC-9040-2DA6D866C0F5}" type="datetimeFigureOut">
              <a:rPr lang="en-US" smtClean="0"/>
              <a:t>5/2/22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B36E125-AFBA-4525-B90F-6B17B937034B}" type="slidenum">
              <a:rPr lang="en-US" smtClean="0"/>
              <a:t>‹#›</a:t>
            </a:fld>
            <a:endParaRPr lang="en-US"/>
          </a:p>
        </p:txBody>
      </p:sp>
    </p:spTree>
    <p:extLst>
      <p:ext uri="{BB962C8B-B14F-4D97-AF65-F5344CB8AC3E}">
        <p14:creationId xmlns:p14="http://schemas.microsoft.com/office/powerpoint/2010/main" val="284524443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39A13CD-3C98-4FCC-9040-2DA6D866C0F5}" type="datetimeFigureOut">
              <a:rPr lang="en-US" smtClean="0"/>
              <a:t>5/2/22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B36E125-AFBA-4525-B90F-6B17B937034B}"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50337269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39A13CD-3C98-4FCC-9040-2DA6D866C0F5}" type="datetimeFigureOut">
              <a:rPr lang="en-US" smtClean="0"/>
              <a:t>5/2/22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B36E125-AFBA-4525-B90F-6B17B937034B}" type="slidenum">
              <a:rPr lang="en-US" smtClean="0"/>
              <a:t>‹#›</a:t>
            </a:fld>
            <a:endParaRPr lang="en-US"/>
          </a:p>
        </p:txBody>
      </p:sp>
    </p:spTree>
    <p:extLst>
      <p:ext uri="{BB962C8B-B14F-4D97-AF65-F5344CB8AC3E}">
        <p14:creationId xmlns:p14="http://schemas.microsoft.com/office/powerpoint/2010/main" val="346159649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39A13CD-3C98-4FCC-9040-2DA6D866C0F5}" type="datetimeFigureOut">
              <a:rPr lang="en-US" smtClean="0"/>
              <a:t>5/2/22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B36E125-AFBA-4525-B90F-6B17B937034B}" type="slidenum">
              <a:rPr lang="en-US" smtClean="0"/>
              <a:t>‹#›</a:t>
            </a:fld>
            <a:endParaRPr lang="en-US"/>
          </a:p>
        </p:txBody>
      </p:sp>
    </p:spTree>
    <p:extLst>
      <p:ext uri="{BB962C8B-B14F-4D97-AF65-F5344CB8AC3E}">
        <p14:creationId xmlns:p14="http://schemas.microsoft.com/office/powerpoint/2010/main" val="36791531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39A13CD-3C98-4FCC-9040-2DA6D866C0F5}" type="datetimeFigureOut">
              <a:rPr lang="en-US" smtClean="0"/>
              <a:t>5/2/22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B36E125-AFBA-4525-B90F-6B17B937034B}" type="slidenum">
              <a:rPr lang="en-US" smtClean="0"/>
              <a:t>‹#›</a:t>
            </a:fld>
            <a:endParaRPr lang="en-US"/>
          </a:p>
        </p:txBody>
      </p:sp>
    </p:spTree>
    <p:extLst>
      <p:ext uri="{BB962C8B-B14F-4D97-AF65-F5344CB8AC3E}">
        <p14:creationId xmlns:p14="http://schemas.microsoft.com/office/powerpoint/2010/main" val="42891754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39A13CD-3C98-4FCC-9040-2DA6D866C0F5}" type="datetimeFigureOut">
              <a:rPr lang="en-US" smtClean="0"/>
              <a:t>5/2/22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B36E125-AFBA-4525-B90F-6B17B937034B}" type="slidenum">
              <a:rPr lang="en-US" smtClean="0"/>
              <a:t>‹#›</a:t>
            </a:fld>
            <a:endParaRPr lang="en-US"/>
          </a:p>
        </p:txBody>
      </p:sp>
    </p:spTree>
    <p:extLst>
      <p:ext uri="{BB962C8B-B14F-4D97-AF65-F5344CB8AC3E}">
        <p14:creationId xmlns:p14="http://schemas.microsoft.com/office/powerpoint/2010/main" val="19312647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39A13CD-3C98-4FCC-9040-2DA6D866C0F5}" type="datetimeFigureOut">
              <a:rPr lang="en-US" smtClean="0"/>
              <a:t>5/2/22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B36E125-AFBA-4525-B90F-6B17B937034B}" type="slidenum">
              <a:rPr lang="en-US" smtClean="0"/>
              <a:t>‹#›</a:t>
            </a:fld>
            <a:endParaRPr lang="en-US"/>
          </a:p>
        </p:txBody>
      </p:sp>
    </p:spTree>
    <p:extLst>
      <p:ext uri="{BB962C8B-B14F-4D97-AF65-F5344CB8AC3E}">
        <p14:creationId xmlns:p14="http://schemas.microsoft.com/office/powerpoint/2010/main" val="10351196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39A13CD-3C98-4FCC-9040-2DA6D866C0F5}" type="datetimeFigureOut">
              <a:rPr lang="en-US" smtClean="0"/>
              <a:t>5/2/22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B36E125-AFBA-4525-B90F-6B17B937034B}" type="slidenum">
              <a:rPr lang="en-US" smtClean="0"/>
              <a:t>‹#›</a:t>
            </a:fld>
            <a:endParaRPr lang="en-US"/>
          </a:p>
        </p:txBody>
      </p:sp>
    </p:spTree>
    <p:extLst>
      <p:ext uri="{BB962C8B-B14F-4D97-AF65-F5344CB8AC3E}">
        <p14:creationId xmlns:p14="http://schemas.microsoft.com/office/powerpoint/2010/main" val="6765344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39A13CD-3C98-4FCC-9040-2DA6D866C0F5}" type="datetimeFigureOut">
              <a:rPr lang="en-US" smtClean="0"/>
              <a:t>5/2/22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B36E125-AFBA-4525-B90F-6B17B937034B}" type="slidenum">
              <a:rPr lang="en-US" smtClean="0"/>
              <a:t>‹#›</a:t>
            </a:fld>
            <a:endParaRPr lang="en-US"/>
          </a:p>
        </p:txBody>
      </p:sp>
    </p:spTree>
    <p:extLst>
      <p:ext uri="{BB962C8B-B14F-4D97-AF65-F5344CB8AC3E}">
        <p14:creationId xmlns:p14="http://schemas.microsoft.com/office/powerpoint/2010/main" val="24144677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39A13CD-3C98-4FCC-9040-2DA6D866C0F5}" type="datetimeFigureOut">
              <a:rPr lang="en-US" smtClean="0"/>
              <a:t>5/2/22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B36E125-AFBA-4525-B90F-6B17B937034B}" type="slidenum">
              <a:rPr lang="en-US" smtClean="0"/>
              <a:t>‹#›</a:t>
            </a:fld>
            <a:endParaRPr lang="en-US"/>
          </a:p>
        </p:txBody>
      </p:sp>
    </p:spTree>
    <p:extLst>
      <p:ext uri="{BB962C8B-B14F-4D97-AF65-F5344CB8AC3E}">
        <p14:creationId xmlns:p14="http://schemas.microsoft.com/office/powerpoint/2010/main" val="21493913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39A13CD-3C98-4FCC-9040-2DA6D866C0F5}" type="datetimeFigureOut">
              <a:rPr lang="en-US" smtClean="0"/>
              <a:t>5/2/22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B36E125-AFBA-4525-B90F-6B17B937034B}" type="slidenum">
              <a:rPr lang="en-US" smtClean="0"/>
              <a:t>‹#›</a:t>
            </a:fld>
            <a:endParaRPr lang="en-US"/>
          </a:p>
        </p:txBody>
      </p:sp>
    </p:spTree>
    <p:extLst>
      <p:ext uri="{BB962C8B-B14F-4D97-AF65-F5344CB8AC3E}">
        <p14:creationId xmlns:p14="http://schemas.microsoft.com/office/powerpoint/2010/main" val="32991132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39A13CD-3C98-4FCC-9040-2DA6D866C0F5}" type="datetimeFigureOut">
              <a:rPr lang="en-US" smtClean="0"/>
              <a:t>5/2/22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B36E125-AFBA-4525-B90F-6B17B937034B}" type="slidenum">
              <a:rPr lang="en-US" smtClean="0"/>
              <a:t>‹#›</a:t>
            </a:fld>
            <a:endParaRPr lang="en-US"/>
          </a:p>
        </p:txBody>
      </p:sp>
    </p:spTree>
    <p:extLst>
      <p:ext uri="{BB962C8B-B14F-4D97-AF65-F5344CB8AC3E}">
        <p14:creationId xmlns:p14="http://schemas.microsoft.com/office/powerpoint/2010/main" val="37012233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39A13CD-3C98-4FCC-9040-2DA6D866C0F5}" type="datetimeFigureOut">
              <a:rPr lang="en-US" smtClean="0"/>
              <a:t>5/2/22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B36E125-AFBA-4525-B90F-6B17B937034B}" type="slidenum">
              <a:rPr lang="en-US" smtClean="0"/>
              <a:t>‹#›</a:t>
            </a:fld>
            <a:endParaRPr lang="en-US"/>
          </a:p>
        </p:txBody>
      </p:sp>
    </p:spTree>
    <p:extLst>
      <p:ext uri="{BB962C8B-B14F-4D97-AF65-F5344CB8AC3E}">
        <p14:creationId xmlns:p14="http://schemas.microsoft.com/office/powerpoint/2010/main" val="3542044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839A13CD-3C98-4FCC-9040-2DA6D866C0F5}" type="datetimeFigureOut">
              <a:rPr lang="en-US" smtClean="0"/>
              <a:t>5/2/22</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B36E125-AFBA-4525-B90F-6B17B937034B}" type="slidenum">
              <a:rPr lang="en-US" smtClean="0"/>
              <a:t>‹#›</a:t>
            </a:fld>
            <a:endParaRPr lang="en-US"/>
          </a:p>
        </p:txBody>
      </p:sp>
    </p:spTree>
    <p:extLst>
      <p:ext uri="{BB962C8B-B14F-4D97-AF65-F5344CB8AC3E}">
        <p14:creationId xmlns:p14="http://schemas.microsoft.com/office/powerpoint/2010/main" val="271317298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image" Target="../media/image21.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7931BE-D224-4358-AF17-5897187B0BDE}"/>
              </a:ext>
            </a:extLst>
          </p:cNvPr>
          <p:cNvSpPr>
            <a:spLocks noGrp="1"/>
          </p:cNvSpPr>
          <p:nvPr>
            <p:ph type="ctrTitle"/>
          </p:nvPr>
        </p:nvSpPr>
        <p:spPr>
          <a:xfrm>
            <a:off x="865936" y="502161"/>
            <a:ext cx="7766936" cy="1646302"/>
          </a:xfrm>
        </p:spPr>
        <p:txBody>
          <a:bodyPr/>
          <a:lstStyle/>
          <a:p>
            <a:r>
              <a:rPr lang="en-US" dirty="0" err="1"/>
              <a:t>Advanx</a:t>
            </a:r>
            <a:r>
              <a:rPr lang="en-US" dirty="0"/>
              <a:t> Design Inc</a:t>
            </a:r>
          </a:p>
        </p:txBody>
      </p:sp>
      <p:sp>
        <p:nvSpPr>
          <p:cNvPr id="3" name="Subtitle 2">
            <a:extLst>
              <a:ext uri="{FF2B5EF4-FFF2-40B4-BE49-F238E27FC236}">
                <a16:creationId xmlns:a16="http://schemas.microsoft.com/office/drawing/2014/main" id="{BE3474E7-1E0F-4870-AD62-B85D68FC7031}"/>
              </a:ext>
            </a:extLst>
          </p:cNvPr>
          <p:cNvSpPr>
            <a:spLocks noGrp="1"/>
          </p:cNvSpPr>
          <p:nvPr>
            <p:ph type="subTitle" idx="1"/>
          </p:nvPr>
        </p:nvSpPr>
        <p:spPr>
          <a:xfrm>
            <a:off x="1307371" y="2332101"/>
            <a:ext cx="7766936" cy="1096899"/>
          </a:xfrm>
        </p:spPr>
        <p:txBody>
          <a:bodyPr/>
          <a:lstStyle/>
          <a:p>
            <a:r>
              <a:rPr lang="en-US" dirty="0"/>
              <a:t>An </a:t>
            </a:r>
            <a:r>
              <a:rPr lang="en-US" dirty="0" err="1"/>
              <a:t>Advanx</a:t>
            </a:r>
            <a:r>
              <a:rPr lang="en-US" dirty="0"/>
              <a:t> Future is a Better One!</a:t>
            </a:r>
          </a:p>
        </p:txBody>
      </p:sp>
      <p:pic>
        <p:nvPicPr>
          <p:cNvPr id="5" name="Picture 4" descr="A picture containing text&#10;&#10;Description automatically generated">
            <a:extLst>
              <a:ext uri="{FF2B5EF4-FFF2-40B4-BE49-F238E27FC236}">
                <a16:creationId xmlns:a16="http://schemas.microsoft.com/office/drawing/2014/main" id="{812609F4-554D-48AD-0E3D-054922D396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39582" y="2981739"/>
            <a:ext cx="5674686" cy="3582504"/>
          </a:xfrm>
          <a:prstGeom prst="rect">
            <a:avLst/>
          </a:prstGeom>
        </p:spPr>
      </p:pic>
    </p:spTree>
    <p:extLst>
      <p:ext uri="{BB962C8B-B14F-4D97-AF65-F5344CB8AC3E}">
        <p14:creationId xmlns:p14="http://schemas.microsoft.com/office/powerpoint/2010/main" val="15069599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41A631-DB2C-4E39-A262-1F76AED0163F}"/>
              </a:ext>
            </a:extLst>
          </p:cNvPr>
          <p:cNvSpPr>
            <a:spLocks noGrp="1"/>
          </p:cNvSpPr>
          <p:nvPr>
            <p:ph type="title"/>
          </p:nvPr>
        </p:nvSpPr>
        <p:spPr/>
        <p:txBody>
          <a:bodyPr/>
          <a:lstStyle/>
          <a:p>
            <a:r>
              <a:rPr lang="en-US" dirty="0"/>
              <a:t>Past Projects</a:t>
            </a:r>
          </a:p>
        </p:txBody>
      </p:sp>
      <p:sp>
        <p:nvSpPr>
          <p:cNvPr id="3" name="Content Placeholder 2">
            <a:extLst>
              <a:ext uri="{FF2B5EF4-FFF2-40B4-BE49-F238E27FC236}">
                <a16:creationId xmlns:a16="http://schemas.microsoft.com/office/drawing/2014/main" id="{3399059E-4675-4F85-8D0C-688833E52D17}"/>
              </a:ext>
            </a:extLst>
          </p:cNvPr>
          <p:cNvSpPr>
            <a:spLocks noGrp="1"/>
          </p:cNvSpPr>
          <p:nvPr>
            <p:ph idx="1"/>
          </p:nvPr>
        </p:nvSpPr>
        <p:spPr/>
        <p:txBody>
          <a:bodyPr/>
          <a:lstStyle/>
          <a:p>
            <a:r>
              <a:rPr lang="en-US" dirty="0"/>
              <a:t>The Pump Station 1 in Lake Michigan City was developed by the </a:t>
            </a:r>
            <a:r>
              <a:rPr lang="en-US" dirty="0" err="1"/>
              <a:t>Advanx</a:t>
            </a:r>
            <a:r>
              <a:rPr lang="en-US" dirty="0"/>
              <a:t> Architecture team.</a:t>
            </a:r>
          </a:p>
          <a:p>
            <a:r>
              <a:rPr lang="en-US" dirty="0"/>
              <a:t>It houses some of the biggest water pumps in the world which were contracted from a external mechanical company.</a:t>
            </a:r>
          </a:p>
          <a:p>
            <a:r>
              <a:rPr lang="en-US" dirty="0"/>
              <a:t>The estimated cost of the pump station was around 10 million dollars and was completed on July 2015. The client in this case was the Chicago Water Company.</a:t>
            </a:r>
          </a:p>
        </p:txBody>
      </p:sp>
      <p:pic>
        <p:nvPicPr>
          <p:cNvPr id="4" name="Picture 3">
            <a:extLst>
              <a:ext uri="{FF2B5EF4-FFF2-40B4-BE49-F238E27FC236}">
                <a16:creationId xmlns:a16="http://schemas.microsoft.com/office/drawing/2014/main" id="{B4FCC8B5-2050-4C4B-8257-AD42BF924018}"/>
              </a:ext>
            </a:extLst>
          </p:cNvPr>
          <p:cNvPicPr>
            <a:picLocks noChangeAspect="1"/>
          </p:cNvPicPr>
          <p:nvPr/>
        </p:nvPicPr>
        <p:blipFill>
          <a:blip r:embed="rId2"/>
          <a:stretch>
            <a:fillRect/>
          </a:stretch>
        </p:blipFill>
        <p:spPr>
          <a:xfrm>
            <a:off x="8089857" y="4353887"/>
            <a:ext cx="3025556" cy="2224947"/>
          </a:xfrm>
          <a:prstGeom prst="rect">
            <a:avLst/>
          </a:prstGeom>
        </p:spPr>
      </p:pic>
    </p:spTree>
    <p:extLst>
      <p:ext uri="{BB962C8B-B14F-4D97-AF65-F5344CB8AC3E}">
        <p14:creationId xmlns:p14="http://schemas.microsoft.com/office/powerpoint/2010/main" val="35658507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F921C7-E4B8-48AA-ADD1-B07434C2F759}"/>
              </a:ext>
            </a:extLst>
          </p:cNvPr>
          <p:cNvSpPr>
            <a:spLocks noGrp="1"/>
          </p:cNvSpPr>
          <p:nvPr>
            <p:ph type="title"/>
          </p:nvPr>
        </p:nvSpPr>
        <p:spPr/>
        <p:txBody>
          <a:bodyPr/>
          <a:lstStyle/>
          <a:p>
            <a:r>
              <a:rPr lang="en-US" dirty="0"/>
              <a:t>Past Projects</a:t>
            </a:r>
          </a:p>
        </p:txBody>
      </p:sp>
      <p:sp>
        <p:nvSpPr>
          <p:cNvPr id="3" name="Content Placeholder 2">
            <a:extLst>
              <a:ext uri="{FF2B5EF4-FFF2-40B4-BE49-F238E27FC236}">
                <a16:creationId xmlns:a16="http://schemas.microsoft.com/office/drawing/2014/main" id="{B998AA92-3D3E-42B2-82E7-2D9F9998CEF2}"/>
              </a:ext>
            </a:extLst>
          </p:cNvPr>
          <p:cNvSpPr>
            <a:spLocks noGrp="1"/>
          </p:cNvSpPr>
          <p:nvPr>
            <p:ph idx="1"/>
          </p:nvPr>
        </p:nvSpPr>
        <p:spPr/>
        <p:txBody>
          <a:bodyPr/>
          <a:lstStyle/>
          <a:p>
            <a:r>
              <a:rPr lang="en-US" dirty="0"/>
              <a:t>The McCormick Place was also renovated in 2010 and most of the renovation was done by </a:t>
            </a:r>
            <a:r>
              <a:rPr lang="en-US" dirty="0" err="1"/>
              <a:t>Advanx</a:t>
            </a:r>
            <a:r>
              <a:rPr lang="en-US" dirty="0"/>
              <a:t> Architects. The project was called for due to the building tearing down after years of usage for popular things like The Chicago Auto Show or the WEFTEC (Waste Water Equipment Management) Show.</a:t>
            </a:r>
          </a:p>
          <a:p>
            <a:r>
              <a:rPr lang="en-US" dirty="0"/>
              <a:t>It was around a 25 Million dollar renovation and will keep the place neat and safe for the public to use.</a:t>
            </a:r>
          </a:p>
        </p:txBody>
      </p:sp>
      <p:pic>
        <p:nvPicPr>
          <p:cNvPr id="4" name="Picture 3">
            <a:extLst>
              <a:ext uri="{FF2B5EF4-FFF2-40B4-BE49-F238E27FC236}">
                <a16:creationId xmlns:a16="http://schemas.microsoft.com/office/drawing/2014/main" id="{0A214AEF-D697-446B-9462-114B01C36AFE}"/>
              </a:ext>
            </a:extLst>
          </p:cNvPr>
          <p:cNvPicPr>
            <a:picLocks noChangeAspect="1"/>
          </p:cNvPicPr>
          <p:nvPr/>
        </p:nvPicPr>
        <p:blipFill>
          <a:blip r:embed="rId2"/>
          <a:stretch>
            <a:fillRect/>
          </a:stretch>
        </p:blipFill>
        <p:spPr>
          <a:xfrm>
            <a:off x="8119921" y="4060271"/>
            <a:ext cx="3394745" cy="2546059"/>
          </a:xfrm>
          <a:prstGeom prst="rect">
            <a:avLst/>
          </a:prstGeom>
        </p:spPr>
      </p:pic>
    </p:spTree>
    <p:extLst>
      <p:ext uri="{BB962C8B-B14F-4D97-AF65-F5344CB8AC3E}">
        <p14:creationId xmlns:p14="http://schemas.microsoft.com/office/powerpoint/2010/main" val="6971365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CE5AC8-D8D1-E7CA-5D9F-2153A8DF93C6}"/>
              </a:ext>
            </a:extLst>
          </p:cNvPr>
          <p:cNvSpPr>
            <a:spLocks noGrp="1"/>
          </p:cNvSpPr>
          <p:nvPr>
            <p:ph type="title"/>
          </p:nvPr>
        </p:nvSpPr>
        <p:spPr/>
        <p:txBody>
          <a:bodyPr/>
          <a:lstStyle/>
          <a:p>
            <a:r>
              <a:rPr lang="en-US" dirty="0"/>
              <a:t>Awards</a:t>
            </a:r>
          </a:p>
        </p:txBody>
      </p:sp>
      <p:sp>
        <p:nvSpPr>
          <p:cNvPr id="3" name="Content Placeholder 2">
            <a:extLst>
              <a:ext uri="{FF2B5EF4-FFF2-40B4-BE49-F238E27FC236}">
                <a16:creationId xmlns:a16="http://schemas.microsoft.com/office/drawing/2014/main" id="{B6B47658-09E3-1ACC-9AAD-14608FC2BAFE}"/>
              </a:ext>
            </a:extLst>
          </p:cNvPr>
          <p:cNvSpPr>
            <a:spLocks noGrp="1"/>
          </p:cNvSpPr>
          <p:nvPr>
            <p:ph idx="1"/>
          </p:nvPr>
        </p:nvSpPr>
        <p:spPr/>
        <p:txBody>
          <a:bodyPr/>
          <a:lstStyle/>
          <a:p>
            <a:r>
              <a:rPr lang="en-US" dirty="0" err="1"/>
              <a:t>Advanx</a:t>
            </a:r>
            <a:r>
              <a:rPr lang="en-US" dirty="0"/>
              <a:t> Design has received awards in the past for its great engineering structure.</a:t>
            </a:r>
          </a:p>
          <a:p>
            <a:pPr lvl="1"/>
            <a:r>
              <a:rPr lang="en-US" dirty="0"/>
              <a:t>Iron Ring - Ritual of the Calling of an Engineer</a:t>
            </a:r>
          </a:p>
          <a:p>
            <a:pPr lvl="1"/>
            <a:r>
              <a:rPr lang="en-US" dirty="0"/>
              <a:t>ASME Medal – American Society of Mechanical Engineers</a:t>
            </a:r>
          </a:p>
          <a:p>
            <a:pPr lvl="1"/>
            <a:r>
              <a:rPr lang="en-US" dirty="0"/>
              <a:t>Alfred Noble Prize – American Society of Civil Engineers</a:t>
            </a:r>
          </a:p>
        </p:txBody>
      </p:sp>
    </p:spTree>
    <p:extLst>
      <p:ext uri="{BB962C8B-B14F-4D97-AF65-F5344CB8AC3E}">
        <p14:creationId xmlns:p14="http://schemas.microsoft.com/office/powerpoint/2010/main" val="2212711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098" name="Picture 2" descr="Newsroom - Children May Benefit from Playing Outside">
            <a:extLst>
              <a:ext uri="{FF2B5EF4-FFF2-40B4-BE49-F238E27FC236}">
                <a16:creationId xmlns:a16="http://schemas.microsoft.com/office/drawing/2014/main" id="{4CE3FB3B-7DD9-C5FF-87D9-22141385C9B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0380" r="14642"/>
          <a:stretch/>
        </p:blipFill>
        <p:spPr bwMode="auto">
          <a:xfrm>
            <a:off x="4269854" y="-1"/>
            <a:ext cx="7922146" cy="6858001"/>
          </a:xfrm>
          <a:custGeom>
            <a:avLst/>
            <a:gdLst/>
            <a:ahLst/>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1786D765-8F04-F6BC-9172-C7C871F65768}"/>
              </a:ext>
            </a:extLst>
          </p:cNvPr>
          <p:cNvSpPr>
            <a:spLocks noGrp="1"/>
          </p:cNvSpPr>
          <p:nvPr>
            <p:ph type="title"/>
          </p:nvPr>
        </p:nvSpPr>
        <p:spPr>
          <a:xfrm>
            <a:off x="677333" y="609600"/>
            <a:ext cx="3851123" cy="1320800"/>
          </a:xfrm>
        </p:spPr>
        <p:txBody>
          <a:bodyPr>
            <a:normAutofit/>
          </a:bodyPr>
          <a:lstStyle/>
          <a:p>
            <a:r>
              <a:rPr lang="en-US" dirty="0"/>
              <a:t>Community Service</a:t>
            </a:r>
          </a:p>
        </p:txBody>
      </p:sp>
      <p:sp>
        <p:nvSpPr>
          <p:cNvPr id="3" name="Content Placeholder 2">
            <a:extLst>
              <a:ext uri="{FF2B5EF4-FFF2-40B4-BE49-F238E27FC236}">
                <a16:creationId xmlns:a16="http://schemas.microsoft.com/office/drawing/2014/main" id="{A09A6BFB-D47C-8F3A-F372-6CF9D6C067E9}"/>
              </a:ext>
            </a:extLst>
          </p:cNvPr>
          <p:cNvSpPr>
            <a:spLocks noGrp="1"/>
          </p:cNvSpPr>
          <p:nvPr>
            <p:ph idx="1"/>
          </p:nvPr>
        </p:nvSpPr>
        <p:spPr>
          <a:xfrm>
            <a:off x="677334" y="2160589"/>
            <a:ext cx="3851122" cy="3880773"/>
          </a:xfrm>
        </p:spPr>
        <p:txBody>
          <a:bodyPr>
            <a:normAutofit/>
          </a:bodyPr>
          <a:lstStyle/>
          <a:p>
            <a:r>
              <a:rPr lang="en-US" dirty="0" err="1"/>
              <a:t>Advanx</a:t>
            </a:r>
            <a:r>
              <a:rPr lang="en-US" dirty="0"/>
              <a:t> Design has multiple charity organizations and has helped many local orphanages to improve its infrastructure.</a:t>
            </a:r>
          </a:p>
          <a:p>
            <a:r>
              <a:rPr lang="en-US" dirty="0"/>
              <a:t>The company has days for employee appreciation week which allows bonding with local community.</a:t>
            </a:r>
          </a:p>
        </p:txBody>
      </p:sp>
      <p:cxnSp>
        <p:nvCxnSpPr>
          <p:cNvPr id="71" name="Straight Connector 70">
            <a:extLst>
              <a:ext uri="{FF2B5EF4-FFF2-40B4-BE49-F238E27FC236}">
                <a16:creationId xmlns:a16="http://schemas.microsoft.com/office/drawing/2014/main" id="{64FA5DFF-7FE6-4855-84E6-DFA78EE978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73" name="Straight Connector 72">
            <a:extLst>
              <a:ext uri="{FF2B5EF4-FFF2-40B4-BE49-F238E27FC236}">
                <a16:creationId xmlns:a16="http://schemas.microsoft.com/office/drawing/2014/main" id="{2AFD8CBA-54A3-4363-991B-B9C631BBFA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75" name="Rectangle 23">
            <a:extLst>
              <a:ext uri="{FF2B5EF4-FFF2-40B4-BE49-F238E27FC236}">
                <a16:creationId xmlns:a16="http://schemas.microsoft.com/office/drawing/2014/main" id="{3F088236-D655-4F88-B238-E1676235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77" name="Rectangle 25">
            <a:extLst>
              <a:ext uri="{FF2B5EF4-FFF2-40B4-BE49-F238E27FC236}">
                <a16:creationId xmlns:a16="http://schemas.microsoft.com/office/drawing/2014/main" id="{3DAC0C92-199E-475C-9390-119A9B0272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79" name="Isosceles Triangle 24">
            <a:extLst>
              <a:ext uri="{FF2B5EF4-FFF2-40B4-BE49-F238E27FC236}">
                <a16:creationId xmlns:a16="http://schemas.microsoft.com/office/drawing/2014/main" id="{C4CFB339-0ED8-4FE2-9EF1-6D1375B849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81" name="Rectangle 27">
            <a:extLst>
              <a:ext uri="{FF2B5EF4-FFF2-40B4-BE49-F238E27FC236}">
                <a16:creationId xmlns:a16="http://schemas.microsoft.com/office/drawing/2014/main" id="{31896C80-2069-4431-9C19-83B9137344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sp>
      <p:sp>
        <p:nvSpPr>
          <p:cNvPr id="83" name="Rectangle 28">
            <a:extLst>
              <a:ext uri="{FF2B5EF4-FFF2-40B4-BE49-F238E27FC236}">
                <a16:creationId xmlns:a16="http://schemas.microsoft.com/office/drawing/2014/main" id="{BF120A21-0841-4823-B0C4-28AEBCEF9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85" name="Rectangle 29">
            <a:extLst>
              <a:ext uri="{FF2B5EF4-FFF2-40B4-BE49-F238E27FC236}">
                <a16:creationId xmlns:a16="http://schemas.microsoft.com/office/drawing/2014/main" id="{DBB05BAE-BBD3-4289-899F-A6851503C6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87" name="Isosceles Triangle 29">
            <a:extLst>
              <a:ext uri="{FF2B5EF4-FFF2-40B4-BE49-F238E27FC236}">
                <a16:creationId xmlns:a16="http://schemas.microsoft.com/office/drawing/2014/main" id="{9874D11C-36F5-4BBE-A490-019A54E953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5428145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7931BE-D224-4358-AF17-5897187B0BDE}"/>
              </a:ext>
            </a:extLst>
          </p:cNvPr>
          <p:cNvSpPr>
            <a:spLocks noGrp="1"/>
          </p:cNvSpPr>
          <p:nvPr>
            <p:ph type="ctrTitle"/>
          </p:nvPr>
        </p:nvSpPr>
        <p:spPr/>
        <p:txBody>
          <a:bodyPr/>
          <a:lstStyle/>
          <a:p>
            <a:r>
              <a:rPr lang="en-US" dirty="0" err="1"/>
              <a:t>SummerTree</a:t>
            </a:r>
            <a:r>
              <a:rPr lang="en-US" dirty="0"/>
              <a:t> Complex</a:t>
            </a:r>
          </a:p>
        </p:txBody>
      </p:sp>
      <p:sp>
        <p:nvSpPr>
          <p:cNvPr id="3" name="Subtitle 2">
            <a:extLst>
              <a:ext uri="{FF2B5EF4-FFF2-40B4-BE49-F238E27FC236}">
                <a16:creationId xmlns:a16="http://schemas.microsoft.com/office/drawing/2014/main" id="{BE3474E7-1E0F-4870-AD62-B85D68FC7031}"/>
              </a:ext>
            </a:extLst>
          </p:cNvPr>
          <p:cNvSpPr>
            <a:spLocks noGrp="1"/>
          </p:cNvSpPr>
          <p:nvPr>
            <p:ph type="subTitle" idx="1"/>
          </p:nvPr>
        </p:nvSpPr>
        <p:spPr/>
        <p:txBody>
          <a:bodyPr/>
          <a:lstStyle/>
          <a:p>
            <a:r>
              <a:rPr lang="en-US" dirty="0"/>
              <a:t>A work in progress!</a:t>
            </a:r>
          </a:p>
        </p:txBody>
      </p:sp>
    </p:spTree>
    <p:extLst>
      <p:ext uri="{BB962C8B-B14F-4D97-AF65-F5344CB8AC3E}">
        <p14:creationId xmlns:p14="http://schemas.microsoft.com/office/powerpoint/2010/main" val="22219359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BEF3D1-57C3-43D4-B7F5-323A2A3068A2}"/>
              </a:ext>
            </a:extLst>
          </p:cNvPr>
          <p:cNvSpPr>
            <a:spLocks noGrp="1"/>
          </p:cNvSpPr>
          <p:nvPr>
            <p:ph type="title"/>
          </p:nvPr>
        </p:nvSpPr>
        <p:spPr/>
        <p:txBody>
          <a:bodyPr/>
          <a:lstStyle/>
          <a:p>
            <a:r>
              <a:rPr lang="en-US" dirty="0"/>
              <a:t>Project Overview</a:t>
            </a:r>
          </a:p>
        </p:txBody>
      </p:sp>
      <p:sp>
        <p:nvSpPr>
          <p:cNvPr id="3" name="Content Placeholder 2">
            <a:extLst>
              <a:ext uri="{FF2B5EF4-FFF2-40B4-BE49-F238E27FC236}">
                <a16:creationId xmlns:a16="http://schemas.microsoft.com/office/drawing/2014/main" id="{0257B679-7731-4458-8056-E3F5D5F405A6}"/>
              </a:ext>
            </a:extLst>
          </p:cNvPr>
          <p:cNvSpPr>
            <a:spLocks noGrp="1"/>
          </p:cNvSpPr>
          <p:nvPr>
            <p:ph idx="1"/>
          </p:nvPr>
        </p:nvSpPr>
        <p:spPr/>
        <p:txBody>
          <a:bodyPr/>
          <a:lstStyle/>
          <a:p>
            <a:r>
              <a:rPr lang="en-US" dirty="0"/>
              <a:t>The </a:t>
            </a:r>
            <a:r>
              <a:rPr lang="en-US" dirty="0" err="1"/>
              <a:t>Advanx</a:t>
            </a:r>
            <a:r>
              <a:rPr lang="en-US" dirty="0"/>
              <a:t> team strives to build an apartment complex that can service the residents of the Lake Michigan area. The easy accessibility of the apartment with stairs along with a in development parking lot will provide the clients access to their transportation while maintain the view of the lake. The design will follow all the construction codes necessary due to legal law and will try to use recyclable material to keep the cost low. The design firm has taken all of these requirements into account and will hope that you as the client will be pleased with the work.</a:t>
            </a:r>
          </a:p>
        </p:txBody>
      </p:sp>
    </p:spTree>
    <p:extLst>
      <p:ext uri="{BB962C8B-B14F-4D97-AF65-F5344CB8AC3E}">
        <p14:creationId xmlns:p14="http://schemas.microsoft.com/office/powerpoint/2010/main" val="28401627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308875F6-27A5-F241-0D76-B45B257523B6}"/>
              </a:ext>
            </a:extLst>
          </p:cNvPr>
          <p:cNvPicPr>
            <a:picLocks noChangeAspect="1"/>
          </p:cNvPicPr>
          <p:nvPr/>
        </p:nvPicPr>
        <p:blipFill rotWithShape="1">
          <a:blip r:embed="rId2">
            <a:extLst>
              <a:ext uri="{28A0092B-C50C-407E-A947-70E740481C1C}">
                <a14:useLocalDpi xmlns:a14="http://schemas.microsoft.com/office/drawing/2010/main" val="0"/>
              </a:ext>
            </a:extLst>
          </a:blip>
          <a:srcRect l="11765" r="14016" b="1"/>
          <a:stretch/>
        </p:blipFill>
        <p:spPr>
          <a:xfrm>
            <a:off x="4269854" y="-1"/>
            <a:ext cx="7922146" cy="6858001"/>
          </a:xfrm>
          <a:custGeom>
            <a:avLst/>
            <a:gdLst/>
            <a:ahLst/>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p:spPr>
      </p:pic>
      <p:sp>
        <p:nvSpPr>
          <p:cNvPr id="2" name="Title 1">
            <a:extLst>
              <a:ext uri="{FF2B5EF4-FFF2-40B4-BE49-F238E27FC236}">
                <a16:creationId xmlns:a16="http://schemas.microsoft.com/office/drawing/2014/main" id="{6FE61A50-08D5-4C05-9073-865AF29A5629}"/>
              </a:ext>
            </a:extLst>
          </p:cNvPr>
          <p:cNvSpPr>
            <a:spLocks noGrp="1"/>
          </p:cNvSpPr>
          <p:nvPr>
            <p:ph type="title"/>
          </p:nvPr>
        </p:nvSpPr>
        <p:spPr>
          <a:xfrm>
            <a:off x="677333" y="609600"/>
            <a:ext cx="3851123" cy="1320800"/>
          </a:xfrm>
        </p:spPr>
        <p:txBody>
          <a:bodyPr>
            <a:normAutofit/>
          </a:bodyPr>
          <a:lstStyle/>
          <a:p>
            <a:r>
              <a:rPr lang="en-US" dirty="0"/>
              <a:t>Design Plan</a:t>
            </a:r>
          </a:p>
        </p:txBody>
      </p:sp>
      <p:sp>
        <p:nvSpPr>
          <p:cNvPr id="3" name="Content Placeholder 2">
            <a:extLst>
              <a:ext uri="{FF2B5EF4-FFF2-40B4-BE49-F238E27FC236}">
                <a16:creationId xmlns:a16="http://schemas.microsoft.com/office/drawing/2014/main" id="{D3AAF3CE-2D20-4A80-A2C1-8BD732BD25D6}"/>
              </a:ext>
            </a:extLst>
          </p:cNvPr>
          <p:cNvSpPr>
            <a:spLocks noGrp="1"/>
          </p:cNvSpPr>
          <p:nvPr>
            <p:ph idx="1"/>
          </p:nvPr>
        </p:nvSpPr>
        <p:spPr>
          <a:xfrm>
            <a:off x="677334" y="2160589"/>
            <a:ext cx="3851122" cy="3880773"/>
          </a:xfrm>
        </p:spPr>
        <p:txBody>
          <a:bodyPr>
            <a:normAutofit/>
          </a:bodyPr>
          <a:lstStyle/>
          <a:p>
            <a:r>
              <a:rPr lang="en-US" dirty="0"/>
              <a:t>Each of the apartments will consist of 1 or 2 bedrooms and 1 or 1.5 bathrooms. Additionally, we will include a balcony in every apartment.</a:t>
            </a:r>
          </a:p>
          <a:p>
            <a:endParaRPr lang="en-US" dirty="0"/>
          </a:p>
        </p:txBody>
      </p:sp>
      <p:cxnSp>
        <p:nvCxnSpPr>
          <p:cNvPr id="16" name="Straight Connector 12">
            <a:extLst>
              <a:ext uri="{FF2B5EF4-FFF2-40B4-BE49-F238E27FC236}">
                <a16:creationId xmlns:a16="http://schemas.microsoft.com/office/drawing/2014/main" id="{64FA5DFF-7FE6-4855-84E6-DFA78EE978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2AFD8CBA-54A3-4363-991B-B9C631BBFA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7" name="Rectangle 23">
            <a:extLst>
              <a:ext uri="{FF2B5EF4-FFF2-40B4-BE49-F238E27FC236}">
                <a16:creationId xmlns:a16="http://schemas.microsoft.com/office/drawing/2014/main" id="{3F088236-D655-4F88-B238-E1676235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25">
            <a:extLst>
              <a:ext uri="{FF2B5EF4-FFF2-40B4-BE49-F238E27FC236}">
                <a16:creationId xmlns:a16="http://schemas.microsoft.com/office/drawing/2014/main" id="{3DAC0C92-199E-475C-9390-119A9B0272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1" name="Isosceles Triangle 24">
            <a:extLst>
              <a:ext uri="{FF2B5EF4-FFF2-40B4-BE49-F238E27FC236}">
                <a16:creationId xmlns:a16="http://schemas.microsoft.com/office/drawing/2014/main" id="{C4CFB339-0ED8-4FE2-9EF1-6D1375B849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7">
            <a:extLst>
              <a:ext uri="{FF2B5EF4-FFF2-40B4-BE49-F238E27FC236}">
                <a16:creationId xmlns:a16="http://schemas.microsoft.com/office/drawing/2014/main" id="{31896C80-2069-4431-9C19-83B9137344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a:extLst>
              <a:ext uri="{FF2B5EF4-FFF2-40B4-BE49-F238E27FC236}">
                <a16:creationId xmlns:a16="http://schemas.microsoft.com/office/drawing/2014/main" id="{BF120A21-0841-4823-B0C4-28AEBCEF9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a:extLst>
              <a:ext uri="{FF2B5EF4-FFF2-40B4-BE49-F238E27FC236}">
                <a16:creationId xmlns:a16="http://schemas.microsoft.com/office/drawing/2014/main" id="{DBB05BAE-BBD3-4289-899F-A6851503C6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9">
            <a:extLst>
              <a:ext uri="{FF2B5EF4-FFF2-40B4-BE49-F238E27FC236}">
                <a16:creationId xmlns:a16="http://schemas.microsoft.com/office/drawing/2014/main" id="{9874D11C-36F5-4BBE-A490-019A54E953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2122398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F4444CE-BC8D-4D61-B303-4C05614E62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62423CA5-E2E1-4789-B759-9906C1C940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4660126"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6" name="Isosceles Triangle 15">
            <a:extLst>
              <a:ext uri="{FF2B5EF4-FFF2-40B4-BE49-F238E27FC236}">
                <a16:creationId xmlns:a16="http://schemas.microsoft.com/office/drawing/2014/main" id="{73772B81-181F-48B7-8826-4D9686D15D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660127" y="-3"/>
            <a:ext cx="1056745" cy="6858001"/>
          </a:xfrm>
          <a:prstGeom prst="triangle">
            <a:avLst>
              <a:gd name="adj" fmla="val 10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 name="Title 1">
            <a:extLst>
              <a:ext uri="{FF2B5EF4-FFF2-40B4-BE49-F238E27FC236}">
                <a16:creationId xmlns:a16="http://schemas.microsoft.com/office/drawing/2014/main" id="{C55E3C23-C61A-19A0-9F67-D7D43AC98A9C}"/>
              </a:ext>
            </a:extLst>
          </p:cNvPr>
          <p:cNvSpPr>
            <a:spLocks noGrp="1"/>
          </p:cNvSpPr>
          <p:nvPr>
            <p:ph type="title"/>
          </p:nvPr>
        </p:nvSpPr>
        <p:spPr>
          <a:xfrm>
            <a:off x="673754" y="643467"/>
            <a:ext cx="4203045" cy="1375608"/>
          </a:xfrm>
        </p:spPr>
        <p:txBody>
          <a:bodyPr anchor="ctr">
            <a:normAutofit/>
          </a:bodyPr>
          <a:lstStyle/>
          <a:p>
            <a:r>
              <a:rPr lang="en-US">
                <a:solidFill>
                  <a:schemeClr val="bg1"/>
                </a:solidFill>
              </a:rPr>
              <a:t>Unit 1 Floorplan</a:t>
            </a:r>
          </a:p>
        </p:txBody>
      </p:sp>
      <p:sp>
        <p:nvSpPr>
          <p:cNvPr id="9" name="Content Placeholder 8">
            <a:extLst>
              <a:ext uri="{FF2B5EF4-FFF2-40B4-BE49-F238E27FC236}">
                <a16:creationId xmlns:a16="http://schemas.microsoft.com/office/drawing/2014/main" id="{95F5AAEE-0E77-1DF7-E968-866749F447D6}"/>
              </a:ext>
            </a:extLst>
          </p:cNvPr>
          <p:cNvSpPr>
            <a:spLocks noGrp="1"/>
          </p:cNvSpPr>
          <p:nvPr>
            <p:ph idx="1"/>
          </p:nvPr>
        </p:nvSpPr>
        <p:spPr>
          <a:xfrm>
            <a:off x="673754" y="2160590"/>
            <a:ext cx="3973943" cy="3440110"/>
          </a:xfrm>
        </p:spPr>
        <p:txBody>
          <a:bodyPr>
            <a:normAutofit/>
          </a:bodyPr>
          <a:lstStyle/>
          <a:p>
            <a:endParaRPr lang="en-US">
              <a:solidFill>
                <a:schemeClr val="bg1"/>
              </a:solidFill>
            </a:endParaRPr>
          </a:p>
        </p:txBody>
      </p:sp>
      <p:pic>
        <p:nvPicPr>
          <p:cNvPr id="5" name="Content Placeholder 4" descr="A picture containing text, indoor, different, colorful&#10;&#10;Description automatically generated">
            <a:extLst>
              <a:ext uri="{FF2B5EF4-FFF2-40B4-BE49-F238E27FC236}">
                <a16:creationId xmlns:a16="http://schemas.microsoft.com/office/drawing/2014/main" id="{EC2D128F-C5F9-5975-A133-2DE4BABF923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67185" y="972608"/>
            <a:ext cx="2401131" cy="4900269"/>
          </a:xfrm>
          <a:prstGeom prst="rect">
            <a:avLst/>
          </a:prstGeom>
        </p:spPr>
      </p:pic>
      <p:sp>
        <p:nvSpPr>
          <p:cNvPr id="18" name="Isosceles Triangle 17">
            <a:extLst>
              <a:ext uri="{FF2B5EF4-FFF2-40B4-BE49-F238E27FC236}">
                <a16:creationId xmlns:a16="http://schemas.microsoft.com/office/drawing/2014/main" id="{B2205F6E-03C6-4E92-877C-E2482F6599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55696"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Tree>
    <p:extLst>
      <p:ext uri="{BB962C8B-B14F-4D97-AF65-F5344CB8AC3E}">
        <p14:creationId xmlns:p14="http://schemas.microsoft.com/office/powerpoint/2010/main" val="10071678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15D860-BBFC-C29D-C9BD-2215618E41C1}"/>
              </a:ext>
            </a:extLst>
          </p:cNvPr>
          <p:cNvSpPr>
            <a:spLocks noGrp="1"/>
          </p:cNvSpPr>
          <p:nvPr>
            <p:ph type="title"/>
          </p:nvPr>
        </p:nvSpPr>
        <p:spPr/>
        <p:txBody>
          <a:bodyPr/>
          <a:lstStyle/>
          <a:p>
            <a:r>
              <a:rPr lang="en-US"/>
              <a:t>Unit 1 Interior</a:t>
            </a:r>
            <a:endParaRPr lang="en-US" dirty="0"/>
          </a:p>
        </p:txBody>
      </p:sp>
      <p:pic>
        <p:nvPicPr>
          <p:cNvPr id="5" name="Content Placeholder 4" descr="A picture containing wall, indoor, floor&#10;&#10;Description automatically generated">
            <a:extLst>
              <a:ext uri="{FF2B5EF4-FFF2-40B4-BE49-F238E27FC236}">
                <a16:creationId xmlns:a16="http://schemas.microsoft.com/office/drawing/2014/main" id="{0FC083E1-CF7F-FC7A-157F-466236594B3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20029" y="1637506"/>
            <a:ext cx="3930076" cy="3881437"/>
          </a:xfrm>
        </p:spPr>
      </p:pic>
      <p:pic>
        <p:nvPicPr>
          <p:cNvPr id="7" name="Picture 6" descr="A room with benches and a wood floor&#10;&#10;Description automatically generated with low confidence">
            <a:extLst>
              <a:ext uri="{FF2B5EF4-FFF2-40B4-BE49-F238E27FC236}">
                <a16:creationId xmlns:a16="http://schemas.microsoft.com/office/drawing/2014/main" id="{12503E85-6F48-4A4D-91C4-E012B6424DF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75668" y="1637506"/>
            <a:ext cx="5291247" cy="3881437"/>
          </a:xfrm>
          <a:prstGeom prst="rect">
            <a:avLst/>
          </a:prstGeom>
        </p:spPr>
      </p:pic>
    </p:spTree>
    <p:extLst>
      <p:ext uri="{BB962C8B-B14F-4D97-AF65-F5344CB8AC3E}">
        <p14:creationId xmlns:p14="http://schemas.microsoft.com/office/powerpoint/2010/main" val="370327815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F4444CE-BC8D-4D61-B303-4C05614E62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62423CA5-E2E1-4789-B759-9906C1C940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4660126"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6" name="Isosceles Triangle 15">
            <a:extLst>
              <a:ext uri="{FF2B5EF4-FFF2-40B4-BE49-F238E27FC236}">
                <a16:creationId xmlns:a16="http://schemas.microsoft.com/office/drawing/2014/main" id="{73772B81-181F-48B7-8826-4D9686D15D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660127" y="-3"/>
            <a:ext cx="1056745" cy="6858001"/>
          </a:xfrm>
          <a:prstGeom prst="triangle">
            <a:avLst>
              <a:gd name="adj" fmla="val 10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 name="Title 1">
            <a:extLst>
              <a:ext uri="{FF2B5EF4-FFF2-40B4-BE49-F238E27FC236}">
                <a16:creationId xmlns:a16="http://schemas.microsoft.com/office/drawing/2014/main" id="{C55E3C23-C61A-19A0-9F67-D7D43AC98A9C}"/>
              </a:ext>
            </a:extLst>
          </p:cNvPr>
          <p:cNvSpPr>
            <a:spLocks noGrp="1"/>
          </p:cNvSpPr>
          <p:nvPr>
            <p:ph type="title"/>
          </p:nvPr>
        </p:nvSpPr>
        <p:spPr>
          <a:xfrm>
            <a:off x="673754" y="643467"/>
            <a:ext cx="4203045" cy="1375608"/>
          </a:xfrm>
        </p:spPr>
        <p:txBody>
          <a:bodyPr anchor="ctr">
            <a:normAutofit/>
          </a:bodyPr>
          <a:lstStyle/>
          <a:p>
            <a:r>
              <a:rPr lang="en-US">
                <a:solidFill>
                  <a:schemeClr val="bg1"/>
                </a:solidFill>
              </a:rPr>
              <a:t>Unit 2 Floorplan</a:t>
            </a:r>
          </a:p>
        </p:txBody>
      </p:sp>
      <p:sp>
        <p:nvSpPr>
          <p:cNvPr id="9" name="Content Placeholder 8">
            <a:extLst>
              <a:ext uri="{FF2B5EF4-FFF2-40B4-BE49-F238E27FC236}">
                <a16:creationId xmlns:a16="http://schemas.microsoft.com/office/drawing/2014/main" id="{2ABD1C3A-E495-7639-F8BD-925253A75AAA}"/>
              </a:ext>
            </a:extLst>
          </p:cNvPr>
          <p:cNvSpPr>
            <a:spLocks noGrp="1"/>
          </p:cNvSpPr>
          <p:nvPr>
            <p:ph idx="1"/>
          </p:nvPr>
        </p:nvSpPr>
        <p:spPr>
          <a:xfrm>
            <a:off x="673754" y="2160590"/>
            <a:ext cx="3973943" cy="3440110"/>
          </a:xfrm>
        </p:spPr>
        <p:txBody>
          <a:bodyPr>
            <a:normAutofit/>
          </a:bodyPr>
          <a:lstStyle/>
          <a:p>
            <a:endParaRPr lang="en-US">
              <a:solidFill>
                <a:schemeClr val="bg1"/>
              </a:solidFill>
            </a:endParaRPr>
          </a:p>
        </p:txBody>
      </p:sp>
      <p:pic>
        <p:nvPicPr>
          <p:cNvPr id="5" name="Content Placeholder 4" descr="A picture containing electronics, file&#10;&#10;Description automatically generated">
            <a:extLst>
              <a:ext uri="{FF2B5EF4-FFF2-40B4-BE49-F238E27FC236}">
                <a16:creationId xmlns:a16="http://schemas.microsoft.com/office/drawing/2014/main" id="{3577C478-9827-D616-CD0B-AFF956DA5A8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44820" y="972608"/>
            <a:ext cx="2045862" cy="4900269"/>
          </a:xfrm>
          <a:prstGeom prst="rect">
            <a:avLst/>
          </a:prstGeom>
        </p:spPr>
      </p:pic>
      <p:sp>
        <p:nvSpPr>
          <p:cNvPr id="18" name="Isosceles Triangle 17">
            <a:extLst>
              <a:ext uri="{FF2B5EF4-FFF2-40B4-BE49-F238E27FC236}">
                <a16:creationId xmlns:a16="http://schemas.microsoft.com/office/drawing/2014/main" id="{B2205F6E-03C6-4E92-877C-E2482F6599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55696"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Tree>
    <p:extLst>
      <p:ext uri="{BB962C8B-B14F-4D97-AF65-F5344CB8AC3E}">
        <p14:creationId xmlns:p14="http://schemas.microsoft.com/office/powerpoint/2010/main" val="34865724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00CE66-A4DE-4F44-92B1-04134D519ABF}"/>
              </a:ext>
            </a:extLst>
          </p:cNvPr>
          <p:cNvSpPr>
            <a:spLocks noGrp="1"/>
          </p:cNvSpPr>
          <p:nvPr>
            <p:ph type="title"/>
          </p:nvPr>
        </p:nvSpPr>
        <p:spPr/>
        <p:txBody>
          <a:bodyPr/>
          <a:lstStyle/>
          <a:p>
            <a:r>
              <a:rPr lang="en-US" dirty="0"/>
              <a:t>Company Statement	</a:t>
            </a:r>
          </a:p>
        </p:txBody>
      </p:sp>
      <p:sp>
        <p:nvSpPr>
          <p:cNvPr id="3" name="Content Placeholder 2">
            <a:extLst>
              <a:ext uri="{FF2B5EF4-FFF2-40B4-BE49-F238E27FC236}">
                <a16:creationId xmlns:a16="http://schemas.microsoft.com/office/drawing/2014/main" id="{AB64E54A-F938-4B29-BAE0-05EB071BA123}"/>
              </a:ext>
            </a:extLst>
          </p:cNvPr>
          <p:cNvSpPr>
            <a:spLocks noGrp="1"/>
          </p:cNvSpPr>
          <p:nvPr>
            <p:ph idx="1"/>
          </p:nvPr>
        </p:nvSpPr>
        <p:spPr/>
        <p:txBody>
          <a:bodyPr/>
          <a:lstStyle/>
          <a:p>
            <a:r>
              <a:rPr lang="en-US" dirty="0"/>
              <a:t>At </a:t>
            </a:r>
            <a:r>
              <a:rPr lang="en-US" dirty="0" err="1"/>
              <a:t>Advanx</a:t>
            </a:r>
            <a:r>
              <a:rPr lang="en-US" dirty="0"/>
              <a:t>, we strive to: “provide client focused service through professionalism and outstanding customer service by providing innovative solutions to our customers through their desired needs.”</a:t>
            </a:r>
          </a:p>
        </p:txBody>
      </p:sp>
    </p:spTree>
    <p:extLst>
      <p:ext uri="{BB962C8B-B14F-4D97-AF65-F5344CB8AC3E}">
        <p14:creationId xmlns:p14="http://schemas.microsoft.com/office/powerpoint/2010/main" val="154066643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5EA39187-0197-4C1D-BE4A-06B353C7B2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3" name="Straight Connector 12">
              <a:extLst>
                <a:ext uri="{FF2B5EF4-FFF2-40B4-BE49-F238E27FC236}">
                  <a16:creationId xmlns:a16="http://schemas.microsoft.com/office/drawing/2014/main" id="{9E0FD730-D6BC-440A-89CF-7AA0C22C2F2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31382DE6-64CB-4577-89E8-47941290A9D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5" name="Rectangle 23">
              <a:extLst>
                <a:ext uri="{FF2B5EF4-FFF2-40B4-BE49-F238E27FC236}">
                  <a16:creationId xmlns:a16="http://schemas.microsoft.com/office/drawing/2014/main" id="{3ABD17EF-A676-4770-A8C8-E83BA02300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25">
              <a:extLst>
                <a:ext uri="{FF2B5EF4-FFF2-40B4-BE49-F238E27FC236}">
                  <a16:creationId xmlns:a16="http://schemas.microsoft.com/office/drawing/2014/main" id="{380D4582-A9DE-4A6E-8537-EFC4F860C3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7" name="Isosceles Triangle 16">
              <a:extLst>
                <a:ext uri="{FF2B5EF4-FFF2-40B4-BE49-F238E27FC236}">
                  <a16:creationId xmlns:a16="http://schemas.microsoft.com/office/drawing/2014/main" id="{D66B8CF3-0959-4E8D-8F3A-AF62F21D99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27">
              <a:extLst>
                <a:ext uri="{FF2B5EF4-FFF2-40B4-BE49-F238E27FC236}">
                  <a16:creationId xmlns:a16="http://schemas.microsoft.com/office/drawing/2014/main" id="{97D4D559-2783-4E84-BB73-7F51D02357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28">
              <a:extLst>
                <a:ext uri="{FF2B5EF4-FFF2-40B4-BE49-F238E27FC236}">
                  <a16:creationId xmlns:a16="http://schemas.microsoft.com/office/drawing/2014/main" id="{8834FE36-E841-40B5-9465-1CFC99ED55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29">
              <a:extLst>
                <a:ext uri="{FF2B5EF4-FFF2-40B4-BE49-F238E27FC236}">
                  <a16:creationId xmlns:a16="http://schemas.microsoft.com/office/drawing/2014/main" id="{1A4197A1-AE79-4DC1-9E3A-845B40BA80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1" name="Isosceles Triangle 20">
              <a:extLst>
                <a:ext uri="{FF2B5EF4-FFF2-40B4-BE49-F238E27FC236}">
                  <a16:creationId xmlns:a16="http://schemas.microsoft.com/office/drawing/2014/main" id="{326F6688-CBD0-42EE-9B90-25100FE893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Isosceles Triangle 21">
              <a:extLst>
                <a:ext uri="{FF2B5EF4-FFF2-40B4-BE49-F238E27FC236}">
                  <a16:creationId xmlns:a16="http://schemas.microsoft.com/office/drawing/2014/main" id="{EF23F9BB-FC2E-48BA-8E63-A4436C28DA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a:extLst>
              <a:ext uri="{FF2B5EF4-FFF2-40B4-BE49-F238E27FC236}">
                <a16:creationId xmlns:a16="http://schemas.microsoft.com/office/drawing/2014/main" id="{F215D860-BBFC-C29D-C9BD-2215618E41C1}"/>
              </a:ext>
            </a:extLst>
          </p:cNvPr>
          <p:cNvSpPr>
            <a:spLocks noGrp="1"/>
          </p:cNvSpPr>
          <p:nvPr>
            <p:ph type="title"/>
          </p:nvPr>
        </p:nvSpPr>
        <p:spPr>
          <a:xfrm>
            <a:off x="609601" y="4385066"/>
            <a:ext cx="10923638" cy="1317643"/>
          </a:xfrm>
        </p:spPr>
        <p:txBody>
          <a:bodyPr vert="horz" lIns="91440" tIns="45720" rIns="91440" bIns="45720" rtlCol="0" anchor="b">
            <a:normAutofit/>
          </a:bodyPr>
          <a:lstStyle/>
          <a:p>
            <a:r>
              <a:rPr lang="en-US" sz="5400"/>
              <a:t>Unit 2 Interior</a:t>
            </a:r>
          </a:p>
        </p:txBody>
      </p:sp>
      <p:sp>
        <p:nvSpPr>
          <p:cNvPr id="24" name="Rectangle 23">
            <a:extLst>
              <a:ext uri="{FF2B5EF4-FFF2-40B4-BE49-F238E27FC236}">
                <a16:creationId xmlns:a16="http://schemas.microsoft.com/office/drawing/2014/main" id="{4F71A406-3CB7-4E4D-B434-24E6AA4F39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417723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rebuchet MS" panose="020B0603020202020204"/>
              <a:ea typeface="+mn-ea"/>
              <a:cs typeface="+mn-cs"/>
            </a:endParaRPr>
          </a:p>
        </p:txBody>
      </p:sp>
      <p:pic>
        <p:nvPicPr>
          <p:cNvPr id="5" name="Content Placeholder 4" descr="A bathroom with a tub sink and toilet&#10;&#10;Description automatically generated with medium confidence">
            <a:extLst>
              <a:ext uri="{FF2B5EF4-FFF2-40B4-BE49-F238E27FC236}">
                <a16:creationId xmlns:a16="http://schemas.microsoft.com/office/drawing/2014/main" id="{3986AC31-A167-4D49-DA92-ABE63193A920}"/>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1813" r="-1" b="30951"/>
          <a:stretch/>
        </p:blipFill>
        <p:spPr>
          <a:xfrm>
            <a:off x="20" y="3"/>
            <a:ext cx="6050260" cy="4091667"/>
          </a:xfrm>
          <a:prstGeom prst="rect">
            <a:avLst/>
          </a:prstGeom>
        </p:spPr>
      </p:pic>
      <p:pic>
        <p:nvPicPr>
          <p:cNvPr id="7" name="Picture 6" descr="A picture containing wall, indoor, floor, bathroom&#10;&#10;Description automatically generated">
            <a:extLst>
              <a:ext uri="{FF2B5EF4-FFF2-40B4-BE49-F238E27FC236}">
                <a16:creationId xmlns:a16="http://schemas.microsoft.com/office/drawing/2014/main" id="{9D025AFA-832A-4B48-0CE4-FA8ECE49BCFA}"/>
              </a:ext>
            </a:extLst>
          </p:cNvPr>
          <p:cNvPicPr>
            <a:picLocks noChangeAspect="1"/>
          </p:cNvPicPr>
          <p:nvPr/>
        </p:nvPicPr>
        <p:blipFill rotWithShape="1">
          <a:blip r:embed="rId3">
            <a:extLst>
              <a:ext uri="{28A0092B-C50C-407E-A947-70E740481C1C}">
                <a14:useLocalDpi xmlns:a14="http://schemas.microsoft.com/office/drawing/2010/main" val="0"/>
              </a:ext>
            </a:extLst>
          </a:blip>
          <a:srcRect l="53" r="2001" b="1"/>
          <a:stretch/>
        </p:blipFill>
        <p:spPr>
          <a:xfrm>
            <a:off x="6141719" y="-683"/>
            <a:ext cx="6050280" cy="4092348"/>
          </a:xfrm>
          <a:prstGeom prst="rect">
            <a:avLst/>
          </a:prstGeom>
        </p:spPr>
      </p:pic>
    </p:spTree>
    <p:extLst>
      <p:ext uri="{BB962C8B-B14F-4D97-AF65-F5344CB8AC3E}">
        <p14:creationId xmlns:p14="http://schemas.microsoft.com/office/powerpoint/2010/main" val="109282067"/>
      </p:ext>
    </p:extLst>
  </p:cSld>
  <p:clrMapOvr>
    <a:overrideClrMapping bg1="dk1" tx1="lt1" bg2="dk2" tx2="lt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F4444CE-BC8D-4D61-B303-4C05614E62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62423CA5-E2E1-4789-B759-9906C1C940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4660126"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6" name="Isosceles Triangle 15">
            <a:extLst>
              <a:ext uri="{FF2B5EF4-FFF2-40B4-BE49-F238E27FC236}">
                <a16:creationId xmlns:a16="http://schemas.microsoft.com/office/drawing/2014/main" id="{73772B81-181F-48B7-8826-4D9686D15D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660127" y="-3"/>
            <a:ext cx="1056745" cy="6858001"/>
          </a:xfrm>
          <a:prstGeom prst="triangle">
            <a:avLst>
              <a:gd name="adj" fmla="val 10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 name="Title 1">
            <a:extLst>
              <a:ext uri="{FF2B5EF4-FFF2-40B4-BE49-F238E27FC236}">
                <a16:creationId xmlns:a16="http://schemas.microsoft.com/office/drawing/2014/main" id="{C55E3C23-C61A-19A0-9F67-D7D43AC98A9C}"/>
              </a:ext>
            </a:extLst>
          </p:cNvPr>
          <p:cNvSpPr>
            <a:spLocks noGrp="1"/>
          </p:cNvSpPr>
          <p:nvPr>
            <p:ph type="title"/>
          </p:nvPr>
        </p:nvSpPr>
        <p:spPr>
          <a:xfrm>
            <a:off x="673754" y="643467"/>
            <a:ext cx="4203045" cy="1375608"/>
          </a:xfrm>
        </p:spPr>
        <p:txBody>
          <a:bodyPr anchor="ctr">
            <a:normAutofit/>
          </a:bodyPr>
          <a:lstStyle/>
          <a:p>
            <a:r>
              <a:rPr lang="en-US">
                <a:solidFill>
                  <a:schemeClr val="bg1"/>
                </a:solidFill>
              </a:rPr>
              <a:t>Unit 3 Floorplan</a:t>
            </a:r>
          </a:p>
        </p:txBody>
      </p:sp>
      <p:sp>
        <p:nvSpPr>
          <p:cNvPr id="9" name="Content Placeholder 8">
            <a:extLst>
              <a:ext uri="{FF2B5EF4-FFF2-40B4-BE49-F238E27FC236}">
                <a16:creationId xmlns:a16="http://schemas.microsoft.com/office/drawing/2014/main" id="{B6054BD6-FF65-7437-3445-C623729F3D03}"/>
              </a:ext>
            </a:extLst>
          </p:cNvPr>
          <p:cNvSpPr>
            <a:spLocks noGrp="1"/>
          </p:cNvSpPr>
          <p:nvPr>
            <p:ph idx="1"/>
          </p:nvPr>
        </p:nvSpPr>
        <p:spPr>
          <a:xfrm>
            <a:off x="673754" y="2160590"/>
            <a:ext cx="3973943" cy="3440110"/>
          </a:xfrm>
        </p:spPr>
        <p:txBody>
          <a:bodyPr>
            <a:normAutofit/>
          </a:bodyPr>
          <a:lstStyle/>
          <a:p>
            <a:endParaRPr lang="en-US">
              <a:solidFill>
                <a:schemeClr val="bg1"/>
              </a:solidFill>
            </a:endParaRPr>
          </a:p>
        </p:txBody>
      </p:sp>
      <p:pic>
        <p:nvPicPr>
          <p:cNvPr id="5" name="Content Placeholder 4" descr="A picture containing toy, LEGO&#10;&#10;Description automatically generated">
            <a:extLst>
              <a:ext uri="{FF2B5EF4-FFF2-40B4-BE49-F238E27FC236}">
                <a16:creationId xmlns:a16="http://schemas.microsoft.com/office/drawing/2014/main" id="{A68884CD-551A-7759-E8B1-C7E73C79D16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44820" y="972608"/>
            <a:ext cx="2045862" cy="4900269"/>
          </a:xfrm>
          <a:prstGeom prst="rect">
            <a:avLst/>
          </a:prstGeom>
        </p:spPr>
      </p:pic>
      <p:sp>
        <p:nvSpPr>
          <p:cNvPr id="18" name="Isosceles Triangle 17">
            <a:extLst>
              <a:ext uri="{FF2B5EF4-FFF2-40B4-BE49-F238E27FC236}">
                <a16:creationId xmlns:a16="http://schemas.microsoft.com/office/drawing/2014/main" id="{B2205F6E-03C6-4E92-877C-E2482F6599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55696"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Tree>
    <p:extLst>
      <p:ext uri="{BB962C8B-B14F-4D97-AF65-F5344CB8AC3E}">
        <p14:creationId xmlns:p14="http://schemas.microsoft.com/office/powerpoint/2010/main" val="51095938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5EA39187-0197-4C1D-BE4A-06B353C7B2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3" name="Straight Connector 12">
              <a:extLst>
                <a:ext uri="{FF2B5EF4-FFF2-40B4-BE49-F238E27FC236}">
                  <a16:creationId xmlns:a16="http://schemas.microsoft.com/office/drawing/2014/main" id="{9E0FD730-D6BC-440A-89CF-7AA0C22C2F2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13">
              <a:extLst>
                <a:ext uri="{FF2B5EF4-FFF2-40B4-BE49-F238E27FC236}">
                  <a16:creationId xmlns:a16="http://schemas.microsoft.com/office/drawing/2014/main" id="{31382DE6-64CB-4577-89E8-47941290A9D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5" name="Rectangle 23">
              <a:extLst>
                <a:ext uri="{FF2B5EF4-FFF2-40B4-BE49-F238E27FC236}">
                  <a16:creationId xmlns:a16="http://schemas.microsoft.com/office/drawing/2014/main" id="{3ABD17EF-A676-4770-A8C8-E83BA02300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5">
              <a:extLst>
                <a:ext uri="{FF2B5EF4-FFF2-40B4-BE49-F238E27FC236}">
                  <a16:creationId xmlns:a16="http://schemas.microsoft.com/office/drawing/2014/main" id="{380D4582-A9DE-4A6E-8537-EFC4F860C3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7" name="Isosceles Triangle 16">
              <a:extLst>
                <a:ext uri="{FF2B5EF4-FFF2-40B4-BE49-F238E27FC236}">
                  <a16:creationId xmlns:a16="http://schemas.microsoft.com/office/drawing/2014/main" id="{D66B8CF3-0959-4E8D-8F3A-AF62F21D99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27">
              <a:extLst>
                <a:ext uri="{FF2B5EF4-FFF2-40B4-BE49-F238E27FC236}">
                  <a16:creationId xmlns:a16="http://schemas.microsoft.com/office/drawing/2014/main" id="{97D4D559-2783-4E84-BB73-7F51D02357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28">
              <a:extLst>
                <a:ext uri="{FF2B5EF4-FFF2-40B4-BE49-F238E27FC236}">
                  <a16:creationId xmlns:a16="http://schemas.microsoft.com/office/drawing/2014/main" id="{8834FE36-E841-40B5-9465-1CFC99ED55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29">
              <a:extLst>
                <a:ext uri="{FF2B5EF4-FFF2-40B4-BE49-F238E27FC236}">
                  <a16:creationId xmlns:a16="http://schemas.microsoft.com/office/drawing/2014/main" id="{1A4197A1-AE79-4DC1-9E3A-845B40BA80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1" name="Isosceles Triangle 20">
              <a:extLst>
                <a:ext uri="{FF2B5EF4-FFF2-40B4-BE49-F238E27FC236}">
                  <a16:creationId xmlns:a16="http://schemas.microsoft.com/office/drawing/2014/main" id="{326F6688-CBD0-42EE-9B90-25100FE893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Isosceles Triangle 21">
              <a:extLst>
                <a:ext uri="{FF2B5EF4-FFF2-40B4-BE49-F238E27FC236}">
                  <a16:creationId xmlns:a16="http://schemas.microsoft.com/office/drawing/2014/main" id="{EF23F9BB-FC2E-48BA-8E63-A4436C28DA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a:extLst>
              <a:ext uri="{FF2B5EF4-FFF2-40B4-BE49-F238E27FC236}">
                <a16:creationId xmlns:a16="http://schemas.microsoft.com/office/drawing/2014/main" id="{F215D860-BBFC-C29D-C9BD-2215618E41C1}"/>
              </a:ext>
            </a:extLst>
          </p:cNvPr>
          <p:cNvSpPr>
            <a:spLocks noGrp="1"/>
          </p:cNvSpPr>
          <p:nvPr>
            <p:ph type="title"/>
          </p:nvPr>
        </p:nvSpPr>
        <p:spPr>
          <a:xfrm>
            <a:off x="609601" y="4385066"/>
            <a:ext cx="10923638" cy="1317643"/>
          </a:xfrm>
        </p:spPr>
        <p:txBody>
          <a:bodyPr vert="horz" lIns="91440" tIns="45720" rIns="91440" bIns="45720" rtlCol="0" anchor="b">
            <a:normAutofit/>
          </a:bodyPr>
          <a:lstStyle/>
          <a:p>
            <a:r>
              <a:rPr lang="en-US" sz="5400"/>
              <a:t>Unit 3 Interior</a:t>
            </a:r>
          </a:p>
        </p:txBody>
      </p:sp>
      <p:sp>
        <p:nvSpPr>
          <p:cNvPr id="24" name="Rectangle 23">
            <a:extLst>
              <a:ext uri="{FF2B5EF4-FFF2-40B4-BE49-F238E27FC236}">
                <a16:creationId xmlns:a16="http://schemas.microsoft.com/office/drawing/2014/main" id="{4F71A406-3CB7-4E4D-B434-24E6AA4F39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417723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rebuchet MS" panose="020B0603020202020204"/>
              <a:ea typeface="+mn-ea"/>
              <a:cs typeface="+mn-cs"/>
            </a:endParaRPr>
          </a:p>
        </p:txBody>
      </p:sp>
      <p:pic>
        <p:nvPicPr>
          <p:cNvPr id="7" name="Picture 6" descr="A picture containing wall, indoor, floor, ceiling&#10;&#10;Description automatically generated">
            <a:extLst>
              <a:ext uri="{FF2B5EF4-FFF2-40B4-BE49-F238E27FC236}">
                <a16:creationId xmlns:a16="http://schemas.microsoft.com/office/drawing/2014/main" id="{EF264571-C5D4-AF09-9554-316A09B317A3}"/>
              </a:ext>
            </a:extLst>
          </p:cNvPr>
          <p:cNvPicPr>
            <a:picLocks noChangeAspect="1"/>
          </p:cNvPicPr>
          <p:nvPr/>
        </p:nvPicPr>
        <p:blipFill rotWithShape="1">
          <a:blip r:embed="rId2">
            <a:extLst>
              <a:ext uri="{28A0092B-C50C-407E-A947-70E740481C1C}">
                <a14:useLocalDpi xmlns:a14="http://schemas.microsoft.com/office/drawing/2010/main" val="0"/>
              </a:ext>
            </a:extLst>
          </a:blip>
          <a:srcRect l="6488" r="1462" b="-2"/>
          <a:stretch/>
        </p:blipFill>
        <p:spPr>
          <a:xfrm>
            <a:off x="20" y="3"/>
            <a:ext cx="6050260" cy="4091667"/>
          </a:xfrm>
          <a:prstGeom prst="rect">
            <a:avLst/>
          </a:prstGeom>
        </p:spPr>
      </p:pic>
      <p:pic>
        <p:nvPicPr>
          <p:cNvPr id="5" name="Content Placeholder 4" descr="A chair in a room&#10;&#10;Description automatically generated with low confidence">
            <a:extLst>
              <a:ext uri="{FF2B5EF4-FFF2-40B4-BE49-F238E27FC236}">
                <a16:creationId xmlns:a16="http://schemas.microsoft.com/office/drawing/2014/main" id="{D3F16C17-BB55-7C66-38CC-62A555EE2974}"/>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t="8324" r="4" b="21037"/>
          <a:stretch/>
        </p:blipFill>
        <p:spPr>
          <a:xfrm>
            <a:off x="6141719" y="-683"/>
            <a:ext cx="6050280" cy="4092348"/>
          </a:xfrm>
          <a:prstGeom prst="rect">
            <a:avLst/>
          </a:prstGeom>
        </p:spPr>
      </p:pic>
    </p:spTree>
    <p:extLst>
      <p:ext uri="{BB962C8B-B14F-4D97-AF65-F5344CB8AC3E}">
        <p14:creationId xmlns:p14="http://schemas.microsoft.com/office/powerpoint/2010/main" val="1268916060"/>
      </p:ext>
    </p:extLst>
  </p:cSld>
  <p:clrMapOvr>
    <a:overrideClrMapping bg1="dk1" tx1="lt1" bg2="dk2" tx2="lt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F4444CE-BC8D-4D61-B303-4C05614E62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62423CA5-E2E1-4789-B759-9906C1C940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4660126"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6" name="Isosceles Triangle 15">
            <a:extLst>
              <a:ext uri="{FF2B5EF4-FFF2-40B4-BE49-F238E27FC236}">
                <a16:creationId xmlns:a16="http://schemas.microsoft.com/office/drawing/2014/main" id="{73772B81-181F-48B7-8826-4D9686D15D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660127" y="-3"/>
            <a:ext cx="1056745" cy="6858001"/>
          </a:xfrm>
          <a:prstGeom prst="triangle">
            <a:avLst>
              <a:gd name="adj" fmla="val 10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 name="Title 1">
            <a:extLst>
              <a:ext uri="{FF2B5EF4-FFF2-40B4-BE49-F238E27FC236}">
                <a16:creationId xmlns:a16="http://schemas.microsoft.com/office/drawing/2014/main" id="{C55E3C23-C61A-19A0-9F67-D7D43AC98A9C}"/>
              </a:ext>
            </a:extLst>
          </p:cNvPr>
          <p:cNvSpPr>
            <a:spLocks noGrp="1"/>
          </p:cNvSpPr>
          <p:nvPr>
            <p:ph type="title"/>
          </p:nvPr>
        </p:nvSpPr>
        <p:spPr>
          <a:xfrm>
            <a:off x="673754" y="643467"/>
            <a:ext cx="4203045" cy="1375608"/>
          </a:xfrm>
        </p:spPr>
        <p:txBody>
          <a:bodyPr anchor="ctr">
            <a:normAutofit/>
          </a:bodyPr>
          <a:lstStyle/>
          <a:p>
            <a:r>
              <a:rPr lang="en-US">
                <a:solidFill>
                  <a:schemeClr val="bg1"/>
                </a:solidFill>
              </a:rPr>
              <a:t>Unit 4 Floorplan</a:t>
            </a:r>
          </a:p>
        </p:txBody>
      </p:sp>
      <p:sp>
        <p:nvSpPr>
          <p:cNvPr id="9" name="Content Placeholder 8">
            <a:extLst>
              <a:ext uri="{FF2B5EF4-FFF2-40B4-BE49-F238E27FC236}">
                <a16:creationId xmlns:a16="http://schemas.microsoft.com/office/drawing/2014/main" id="{A55AE0C3-00BB-EDC6-4499-B0311C54899D}"/>
              </a:ext>
            </a:extLst>
          </p:cNvPr>
          <p:cNvSpPr>
            <a:spLocks noGrp="1"/>
          </p:cNvSpPr>
          <p:nvPr>
            <p:ph idx="1"/>
          </p:nvPr>
        </p:nvSpPr>
        <p:spPr>
          <a:xfrm>
            <a:off x="673754" y="2160590"/>
            <a:ext cx="3973943" cy="3440110"/>
          </a:xfrm>
        </p:spPr>
        <p:txBody>
          <a:bodyPr>
            <a:normAutofit/>
          </a:bodyPr>
          <a:lstStyle/>
          <a:p>
            <a:endParaRPr lang="en-US">
              <a:solidFill>
                <a:schemeClr val="bg1"/>
              </a:solidFill>
            </a:endParaRPr>
          </a:p>
        </p:txBody>
      </p:sp>
      <p:pic>
        <p:nvPicPr>
          <p:cNvPr id="5" name="Content Placeholder 4" descr="A picture containing engineering drawing&#10;&#10;Description automatically generated">
            <a:extLst>
              <a:ext uri="{FF2B5EF4-FFF2-40B4-BE49-F238E27FC236}">
                <a16:creationId xmlns:a16="http://schemas.microsoft.com/office/drawing/2014/main" id="{FD922689-189E-0E90-A78F-4A3D88EF67E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75447" y="972608"/>
            <a:ext cx="1984608" cy="4900269"/>
          </a:xfrm>
          <a:prstGeom prst="rect">
            <a:avLst/>
          </a:prstGeom>
        </p:spPr>
      </p:pic>
      <p:sp>
        <p:nvSpPr>
          <p:cNvPr id="18" name="Isosceles Triangle 17">
            <a:extLst>
              <a:ext uri="{FF2B5EF4-FFF2-40B4-BE49-F238E27FC236}">
                <a16:creationId xmlns:a16="http://schemas.microsoft.com/office/drawing/2014/main" id="{B2205F6E-03C6-4E92-877C-E2482F6599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55696"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Tree>
    <p:extLst>
      <p:ext uri="{BB962C8B-B14F-4D97-AF65-F5344CB8AC3E}">
        <p14:creationId xmlns:p14="http://schemas.microsoft.com/office/powerpoint/2010/main" val="25431867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5EA39187-0197-4C1D-BE4A-06B353C7B2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3" name="Straight Connector 12">
              <a:extLst>
                <a:ext uri="{FF2B5EF4-FFF2-40B4-BE49-F238E27FC236}">
                  <a16:creationId xmlns:a16="http://schemas.microsoft.com/office/drawing/2014/main" id="{9E0FD730-D6BC-440A-89CF-7AA0C22C2F2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31382DE6-64CB-4577-89E8-47941290A9D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5" name="Rectangle 23">
              <a:extLst>
                <a:ext uri="{FF2B5EF4-FFF2-40B4-BE49-F238E27FC236}">
                  <a16:creationId xmlns:a16="http://schemas.microsoft.com/office/drawing/2014/main" id="{3ABD17EF-A676-4770-A8C8-E83BA02300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25">
              <a:extLst>
                <a:ext uri="{FF2B5EF4-FFF2-40B4-BE49-F238E27FC236}">
                  <a16:creationId xmlns:a16="http://schemas.microsoft.com/office/drawing/2014/main" id="{380D4582-A9DE-4A6E-8537-EFC4F860C3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7" name="Isosceles Triangle 16">
              <a:extLst>
                <a:ext uri="{FF2B5EF4-FFF2-40B4-BE49-F238E27FC236}">
                  <a16:creationId xmlns:a16="http://schemas.microsoft.com/office/drawing/2014/main" id="{D66B8CF3-0959-4E8D-8F3A-AF62F21D99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27">
              <a:extLst>
                <a:ext uri="{FF2B5EF4-FFF2-40B4-BE49-F238E27FC236}">
                  <a16:creationId xmlns:a16="http://schemas.microsoft.com/office/drawing/2014/main" id="{97D4D559-2783-4E84-BB73-7F51D02357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28">
              <a:extLst>
                <a:ext uri="{FF2B5EF4-FFF2-40B4-BE49-F238E27FC236}">
                  <a16:creationId xmlns:a16="http://schemas.microsoft.com/office/drawing/2014/main" id="{8834FE36-E841-40B5-9465-1CFC99ED55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29">
              <a:extLst>
                <a:ext uri="{FF2B5EF4-FFF2-40B4-BE49-F238E27FC236}">
                  <a16:creationId xmlns:a16="http://schemas.microsoft.com/office/drawing/2014/main" id="{1A4197A1-AE79-4DC1-9E3A-845B40BA80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1" name="Isosceles Triangle 20">
              <a:extLst>
                <a:ext uri="{FF2B5EF4-FFF2-40B4-BE49-F238E27FC236}">
                  <a16:creationId xmlns:a16="http://schemas.microsoft.com/office/drawing/2014/main" id="{326F6688-CBD0-42EE-9B90-25100FE893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Isosceles Triangle 21">
              <a:extLst>
                <a:ext uri="{FF2B5EF4-FFF2-40B4-BE49-F238E27FC236}">
                  <a16:creationId xmlns:a16="http://schemas.microsoft.com/office/drawing/2014/main" id="{EF23F9BB-FC2E-48BA-8E63-A4436C28DA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a:extLst>
              <a:ext uri="{FF2B5EF4-FFF2-40B4-BE49-F238E27FC236}">
                <a16:creationId xmlns:a16="http://schemas.microsoft.com/office/drawing/2014/main" id="{F215D860-BBFC-C29D-C9BD-2215618E41C1}"/>
              </a:ext>
            </a:extLst>
          </p:cNvPr>
          <p:cNvSpPr>
            <a:spLocks noGrp="1"/>
          </p:cNvSpPr>
          <p:nvPr>
            <p:ph type="title"/>
          </p:nvPr>
        </p:nvSpPr>
        <p:spPr>
          <a:xfrm>
            <a:off x="5380563" y="2404534"/>
            <a:ext cx="3893439" cy="1646302"/>
          </a:xfrm>
        </p:spPr>
        <p:txBody>
          <a:bodyPr vert="horz" lIns="91440" tIns="45720" rIns="91440" bIns="45720" rtlCol="0" anchor="b">
            <a:normAutofit/>
          </a:bodyPr>
          <a:lstStyle/>
          <a:p>
            <a:pPr algn="r">
              <a:lnSpc>
                <a:spcPct val="90000"/>
              </a:lnSpc>
            </a:pPr>
            <a:r>
              <a:rPr lang="en-US" sz="5400" dirty="0"/>
              <a:t>Unit 4 Interior</a:t>
            </a:r>
          </a:p>
        </p:txBody>
      </p:sp>
      <p:pic>
        <p:nvPicPr>
          <p:cNvPr id="7" name="Picture 6" descr="A picture containing indoor, wall, floor, ceiling&#10;&#10;Description automatically generated">
            <a:extLst>
              <a:ext uri="{FF2B5EF4-FFF2-40B4-BE49-F238E27FC236}">
                <a16:creationId xmlns:a16="http://schemas.microsoft.com/office/drawing/2014/main" id="{2A473883-D751-5578-8201-C373B4B7C8A8}"/>
              </a:ext>
            </a:extLst>
          </p:cNvPr>
          <p:cNvPicPr>
            <a:picLocks noChangeAspect="1"/>
          </p:cNvPicPr>
          <p:nvPr/>
        </p:nvPicPr>
        <p:blipFill rotWithShape="1">
          <a:blip r:embed="rId2">
            <a:extLst>
              <a:ext uri="{28A0092B-C50C-407E-A947-70E740481C1C}">
                <a14:useLocalDpi xmlns:a14="http://schemas.microsoft.com/office/drawing/2010/main" val="0"/>
              </a:ext>
            </a:extLst>
          </a:blip>
          <a:srcRect r="2" b="16118"/>
          <a:stretch/>
        </p:blipFill>
        <p:spPr>
          <a:xfrm>
            <a:off x="332680" y="-1"/>
            <a:ext cx="5062280" cy="3429000"/>
          </a:xfrm>
          <a:custGeom>
            <a:avLst/>
            <a:gdLst/>
            <a:ahLst/>
            <a:cxnLst/>
            <a:rect l="l" t="t" r="r" b="b"/>
            <a:pathLst>
              <a:path w="5062280" h="3429000">
                <a:moveTo>
                  <a:pt x="509916" y="0"/>
                </a:moveTo>
                <a:lnTo>
                  <a:pt x="5062280" y="0"/>
                </a:lnTo>
                <a:lnTo>
                  <a:pt x="5062280" y="21851"/>
                </a:lnTo>
                <a:lnTo>
                  <a:pt x="4549416" y="3429000"/>
                </a:lnTo>
                <a:lnTo>
                  <a:pt x="0" y="3429000"/>
                </a:lnTo>
                <a:close/>
              </a:path>
            </a:pathLst>
          </a:custGeom>
        </p:spPr>
      </p:pic>
      <p:pic>
        <p:nvPicPr>
          <p:cNvPr id="5" name="Content Placeholder 4" descr="A room with a bed and a bathtub&#10;&#10;Description automatically generated with low confidence">
            <a:extLst>
              <a:ext uri="{FF2B5EF4-FFF2-40B4-BE49-F238E27FC236}">
                <a16:creationId xmlns:a16="http://schemas.microsoft.com/office/drawing/2014/main" id="{37EC4D74-BCF6-D58D-5B55-04FD4970AB7F}"/>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t="9971" r="-4" b="2499"/>
          <a:stretch/>
        </p:blipFill>
        <p:spPr>
          <a:xfrm>
            <a:off x="20" y="3428999"/>
            <a:ext cx="4882076" cy="3429001"/>
          </a:xfrm>
          <a:custGeom>
            <a:avLst/>
            <a:gdLst/>
            <a:ahLst/>
            <a:cxnLst/>
            <a:rect l="l" t="t" r="r" b="b"/>
            <a:pathLst>
              <a:path w="4882096" h="3429001">
                <a:moveTo>
                  <a:pt x="332680" y="0"/>
                </a:moveTo>
                <a:lnTo>
                  <a:pt x="4882096" y="0"/>
                </a:lnTo>
                <a:lnTo>
                  <a:pt x="4365943" y="3429001"/>
                </a:lnTo>
                <a:lnTo>
                  <a:pt x="0" y="3429001"/>
                </a:lnTo>
                <a:lnTo>
                  <a:pt x="0" y="2237155"/>
                </a:lnTo>
                <a:close/>
              </a:path>
            </a:pathLst>
          </a:custGeom>
        </p:spPr>
      </p:pic>
      <p:cxnSp>
        <p:nvCxnSpPr>
          <p:cNvPr id="24" name="Straight Connector 23">
            <a:extLst>
              <a:ext uri="{FF2B5EF4-FFF2-40B4-BE49-F238E27FC236}">
                <a16:creationId xmlns:a16="http://schemas.microsoft.com/office/drawing/2014/main" id="{2EC607CC-319E-425D-8A0C-EC6E84F6C37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32012" y="3433493"/>
            <a:ext cx="454940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4284635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B71CB7-AFB0-4D57-872C-B922C136D3D6}"/>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BD793BFF-9676-4F8D-851A-F543C176B7F5}"/>
              </a:ext>
            </a:extLst>
          </p:cNvPr>
          <p:cNvSpPr>
            <a:spLocks noGrp="1"/>
          </p:cNvSpPr>
          <p:nvPr>
            <p:ph idx="1"/>
          </p:nvPr>
        </p:nvSpPr>
        <p:spPr/>
        <p:txBody>
          <a:bodyPr/>
          <a:lstStyle/>
          <a:p>
            <a:r>
              <a:rPr lang="en-US" dirty="0"/>
              <a:t>We understand that the unit looks like it is still slightly under development however, we find the project would be sufficient to start and the safety railings and additional features like stairs, roof and additionally activities will be added!</a:t>
            </a:r>
          </a:p>
        </p:txBody>
      </p:sp>
    </p:spTree>
    <p:extLst>
      <p:ext uri="{BB962C8B-B14F-4D97-AF65-F5344CB8AC3E}">
        <p14:creationId xmlns:p14="http://schemas.microsoft.com/office/powerpoint/2010/main" val="5694117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3E8AA0-35FE-1FA6-DF99-33D3A5CBD644}"/>
              </a:ext>
            </a:extLst>
          </p:cNvPr>
          <p:cNvSpPr>
            <a:spLocks noGrp="1"/>
          </p:cNvSpPr>
          <p:nvPr>
            <p:ph type="title"/>
          </p:nvPr>
        </p:nvSpPr>
        <p:spPr/>
        <p:txBody>
          <a:bodyPr/>
          <a:lstStyle/>
          <a:p>
            <a:r>
              <a:rPr lang="en-US" dirty="0"/>
              <a:t>Future of </a:t>
            </a:r>
            <a:r>
              <a:rPr lang="en-US" dirty="0" err="1"/>
              <a:t>Advanx</a:t>
            </a:r>
            <a:endParaRPr lang="en-US" dirty="0"/>
          </a:p>
        </p:txBody>
      </p:sp>
      <p:sp>
        <p:nvSpPr>
          <p:cNvPr id="3" name="Content Placeholder 2">
            <a:extLst>
              <a:ext uri="{FF2B5EF4-FFF2-40B4-BE49-F238E27FC236}">
                <a16:creationId xmlns:a16="http://schemas.microsoft.com/office/drawing/2014/main" id="{9A13C7BC-B013-0D57-99A1-7B8E35047D72}"/>
              </a:ext>
            </a:extLst>
          </p:cNvPr>
          <p:cNvSpPr>
            <a:spLocks noGrp="1"/>
          </p:cNvSpPr>
          <p:nvPr>
            <p:ph idx="1"/>
          </p:nvPr>
        </p:nvSpPr>
        <p:spPr/>
        <p:txBody>
          <a:bodyPr/>
          <a:lstStyle/>
          <a:p>
            <a:r>
              <a:rPr lang="en-US" dirty="0"/>
              <a:t>The future of </a:t>
            </a:r>
            <a:r>
              <a:rPr lang="en-US" dirty="0" err="1"/>
              <a:t>Advanx</a:t>
            </a:r>
            <a:r>
              <a:rPr lang="en-US" dirty="0"/>
              <a:t> is striving to improve its numbers in its team!</a:t>
            </a:r>
          </a:p>
          <a:p>
            <a:r>
              <a:rPr lang="en-US" dirty="0"/>
              <a:t>The market has proven to have excellent expansion opportunism this year!!</a:t>
            </a:r>
          </a:p>
          <a:p>
            <a:r>
              <a:rPr lang="en-US" dirty="0"/>
              <a:t>We also provide internship and co-op experience for applying juniors!</a:t>
            </a:r>
          </a:p>
        </p:txBody>
      </p:sp>
    </p:spTree>
    <p:extLst>
      <p:ext uri="{BB962C8B-B14F-4D97-AF65-F5344CB8AC3E}">
        <p14:creationId xmlns:p14="http://schemas.microsoft.com/office/powerpoint/2010/main" val="3132153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1E9482-501B-475B-A6ED-0DCF2D468113}"/>
              </a:ext>
            </a:extLst>
          </p:cNvPr>
          <p:cNvSpPr>
            <a:spLocks noGrp="1"/>
          </p:cNvSpPr>
          <p:nvPr>
            <p:ph type="title"/>
          </p:nvPr>
        </p:nvSpPr>
        <p:spPr/>
        <p:txBody>
          <a:bodyPr/>
          <a:lstStyle/>
          <a:p>
            <a:r>
              <a:rPr lang="en-US" dirty="0"/>
              <a:t>Location</a:t>
            </a:r>
          </a:p>
        </p:txBody>
      </p:sp>
      <p:pic>
        <p:nvPicPr>
          <p:cNvPr id="4" name="Content Placeholder 3">
            <a:extLst>
              <a:ext uri="{FF2B5EF4-FFF2-40B4-BE49-F238E27FC236}">
                <a16:creationId xmlns:a16="http://schemas.microsoft.com/office/drawing/2014/main" id="{7EBF55BD-4591-48EF-83AE-FA647B13F4B3}"/>
              </a:ext>
            </a:extLst>
          </p:cNvPr>
          <p:cNvPicPr>
            <a:picLocks noGrp="1" noChangeAspect="1"/>
          </p:cNvPicPr>
          <p:nvPr>
            <p:ph idx="1"/>
          </p:nvPr>
        </p:nvPicPr>
        <p:blipFill>
          <a:blip r:embed="rId2"/>
          <a:stretch>
            <a:fillRect/>
          </a:stretch>
        </p:blipFill>
        <p:spPr>
          <a:xfrm>
            <a:off x="5680596" y="2580038"/>
            <a:ext cx="5822155" cy="3881437"/>
          </a:xfrm>
          <a:prstGeom prst="rect">
            <a:avLst/>
          </a:prstGeom>
        </p:spPr>
      </p:pic>
      <p:sp>
        <p:nvSpPr>
          <p:cNvPr id="7" name="Content Placeholder 2">
            <a:extLst>
              <a:ext uri="{FF2B5EF4-FFF2-40B4-BE49-F238E27FC236}">
                <a16:creationId xmlns:a16="http://schemas.microsoft.com/office/drawing/2014/main" id="{992FFD89-1707-4000-B55F-CDEFD1557614}"/>
              </a:ext>
            </a:extLst>
          </p:cNvPr>
          <p:cNvSpPr txBox="1">
            <a:spLocks/>
          </p:cNvSpPr>
          <p:nvPr/>
        </p:nvSpPr>
        <p:spPr>
          <a:xfrm>
            <a:off x="677334" y="1930400"/>
            <a:ext cx="8596668" cy="3880773"/>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285750" indent="-285750">
              <a:buFont typeface="Arial" panose="020B0604020202020204" pitchFamily="34" charset="0"/>
              <a:buChar char="•"/>
            </a:pPr>
            <a:r>
              <a:rPr lang="en-US" dirty="0"/>
              <a:t>We are located at 1320 W. Grand Ave, Chicago, IL 60611</a:t>
            </a:r>
          </a:p>
        </p:txBody>
      </p:sp>
    </p:spTree>
    <p:extLst>
      <p:ext uri="{BB962C8B-B14F-4D97-AF65-F5344CB8AC3E}">
        <p14:creationId xmlns:p14="http://schemas.microsoft.com/office/powerpoint/2010/main" val="28479023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1E9482-501B-475B-A6ED-0DCF2D468113}"/>
              </a:ext>
            </a:extLst>
          </p:cNvPr>
          <p:cNvSpPr>
            <a:spLocks noGrp="1"/>
          </p:cNvSpPr>
          <p:nvPr>
            <p:ph type="title"/>
          </p:nvPr>
        </p:nvSpPr>
        <p:spPr/>
        <p:txBody>
          <a:bodyPr/>
          <a:lstStyle/>
          <a:p>
            <a:r>
              <a:rPr lang="en-US" dirty="0"/>
              <a:t>Services</a:t>
            </a:r>
          </a:p>
        </p:txBody>
      </p:sp>
      <p:sp>
        <p:nvSpPr>
          <p:cNvPr id="3" name="Content Placeholder 2">
            <a:extLst>
              <a:ext uri="{FF2B5EF4-FFF2-40B4-BE49-F238E27FC236}">
                <a16:creationId xmlns:a16="http://schemas.microsoft.com/office/drawing/2014/main" id="{0979DF8F-415C-4B8E-BCFD-BC71435169D1}"/>
              </a:ext>
            </a:extLst>
          </p:cNvPr>
          <p:cNvSpPr>
            <a:spLocks noGrp="1"/>
          </p:cNvSpPr>
          <p:nvPr>
            <p:ph idx="1"/>
          </p:nvPr>
        </p:nvSpPr>
        <p:spPr/>
        <p:txBody>
          <a:bodyPr/>
          <a:lstStyle/>
          <a:p>
            <a:r>
              <a:rPr lang="en-US" dirty="0"/>
              <a:t>We offer many services like general contracting, and interior design consultation so that we can offer your building from the ground up. We have many architects who are currently busy working on projects as we speak which could be one of yours! Additionally, we are developing new ways to use the sunlight energy given so that less lighting is required.</a:t>
            </a:r>
          </a:p>
        </p:txBody>
      </p:sp>
    </p:spTree>
    <p:extLst>
      <p:ext uri="{BB962C8B-B14F-4D97-AF65-F5344CB8AC3E}">
        <p14:creationId xmlns:p14="http://schemas.microsoft.com/office/powerpoint/2010/main" val="11982329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9F4444CE-BC8D-4D61-B303-4C05614E62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62423CA5-E2E1-4789-B759-9906C1C940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4660126"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75" name="Isosceles Triangle 74">
            <a:extLst>
              <a:ext uri="{FF2B5EF4-FFF2-40B4-BE49-F238E27FC236}">
                <a16:creationId xmlns:a16="http://schemas.microsoft.com/office/drawing/2014/main" id="{73772B81-181F-48B7-8826-4D9686D15D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660127" y="-3"/>
            <a:ext cx="1056745" cy="6858001"/>
          </a:xfrm>
          <a:prstGeom prst="triangle">
            <a:avLst>
              <a:gd name="adj" fmla="val 10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 name="Title 1">
            <a:extLst>
              <a:ext uri="{FF2B5EF4-FFF2-40B4-BE49-F238E27FC236}">
                <a16:creationId xmlns:a16="http://schemas.microsoft.com/office/drawing/2014/main" id="{D71E9DA9-3103-362D-90D3-989BBABA0238}"/>
              </a:ext>
            </a:extLst>
          </p:cNvPr>
          <p:cNvSpPr>
            <a:spLocks noGrp="1"/>
          </p:cNvSpPr>
          <p:nvPr>
            <p:ph type="title"/>
          </p:nvPr>
        </p:nvSpPr>
        <p:spPr>
          <a:xfrm>
            <a:off x="673754" y="643467"/>
            <a:ext cx="4203045" cy="1375608"/>
          </a:xfrm>
        </p:spPr>
        <p:txBody>
          <a:bodyPr anchor="ctr">
            <a:normAutofit/>
          </a:bodyPr>
          <a:lstStyle/>
          <a:p>
            <a:r>
              <a:rPr lang="en-US">
                <a:solidFill>
                  <a:schemeClr val="bg1"/>
                </a:solidFill>
              </a:rPr>
              <a:t>History of Advanx</a:t>
            </a:r>
          </a:p>
        </p:txBody>
      </p:sp>
      <p:sp>
        <p:nvSpPr>
          <p:cNvPr id="3" name="Content Placeholder 2">
            <a:extLst>
              <a:ext uri="{FF2B5EF4-FFF2-40B4-BE49-F238E27FC236}">
                <a16:creationId xmlns:a16="http://schemas.microsoft.com/office/drawing/2014/main" id="{80766B5E-9086-CD8F-631D-FB415B581B19}"/>
              </a:ext>
            </a:extLst>
          </p:cNvPr>
          <p:cNvSpPr>
            <a:spLocks noGrp="1"/>
          </p:cNvSpPr>
          <p:nvPr>
            <p:ph idx="1"/>
          </p:nvPr>
        </p:nvSpPr>
        <p:spPr>
          <a:xfrm>
            <a:off x="673754" y="2160590"/>
            <a:ext cx="3973943" cy="3440110"/>
          </a:xfrm>
        </p:spPr>
        <p:txBody>
          <a:bodyPr>
            <a:normAutofit/>
          </a:bodyPr>
          <a:lstStyle/>
          <a:p>
            <a:r>
              <a:rPr lang="en-US" dirty="0">
                <a:solidFill>
                  <a:schemeClr val="bg1"/>
                </a:solidFill>
              </a:rPr>
              <a:t>Located in Chicago, it was founded originally in 2008.</a:t>
            </a:r>
          </a:p>
          <a:p>
            <a:r>
              <a:rPr lang="en-US" dirty="0">
                <a:solidFill>
                  <a:schemeClr val="bg1"/>
                </a:solidFill>
              </a:rPr>
              <a:t>The to-date employee count is 25 while half of those are remote due to the recent pandemic.</a:t>
            </a:r>
          </a:p>
          <a:p>
            <a:r>
              <a:rPr lang="en-US" dirty="0">
                <a:solidFill>
                  <a:schemeClr val="bg1"/>
                </a:solidFill>
              </a:rPr>
              <a:t>The company is striving to grow more to get more opportunities!</a:t>
            </a:r>
          </a:p>
          <a:p>
            <a:r>
              <a:rPr lang="en-US" dirty="0">
                <a:solidFill>
                  <a:schemeClr val="bg1"/>
                </a:solidFill>
              </a:rPr>
              <a:t>Original CEO – Jack Nestor pictured on right</a:t>
            </a:r>
          </a:p>
        </p:txBody>
      </p:sp>
      <p:pic>
        <p:nvPicPr>
          <p:cNvPr id="1026" name="Picture 2" descr="How BNI Members Can Be Found On The First Page of Google">
            <a:extLst>
              <a:ext uri="{FF2B5EF4-FFF2-40B4-BE49-F238E27FC236}">
                <a16:creationId xmlns:a16="http://schemas.microsoft.com/office/drawing/2014/main" id="{C96DEDA1-8E2E-EB33-46EE-A349DCA50EEB}"/>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096001" y="1834687"/>
            <a:ext cx="5143500" cy="3176111"/>
          </a:xfrm>
          <a:prstGeom prst="rect">
            <a:avLst/>
          </a:prstGeom>
          <a:noFill/>
          <a:extLst>
            <a:ext uri="{909E8E84-426E-40DD-AFC4-6F175D3DCCD1}">
              <a14:hiddenFill xmlns:a14="http://schemas.microsoft.com/office/drawing/2010/main">
                <a:solidFill>
                  <a:srgbClr val="FFFFFF"/>
                </a:solidFill>
              </a14:hiddenFill>
            </a:ext>
          </a:extLst>
        </p:spPr>
      </p:pic>
      <p:sp>
        <p:nvSpPr>
          <p:cNvPr id="77" name="Isosceles Triangle 76">
            <a:extLst>
              <a:ext uri="{FF2B5EF4-FFF2-40B4-BE49-F238E27FC236}">
                <a16:creationId xmlns:a16="http://schemas.microsoft.com/office/drawing/2014/main" id="{B2205F6E-03C6-4E92-877C-E2482F6599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55696"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Tree>
    <p:extLst>
      <p:ext uri="{BB962C8B-B14F-4D97-AF65-F5344CB8AC3E}">
        <p14:creationId xmlns:p14="http://schemas.microsoft.com/office/powerpoint/2010/main" val="22060418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B1FF4E-D47F-4CC5-B5EF-70AD52CF1F28}"/>
              </a:ext>
            </a:extLst>
          </p:cNvPr>
          <p:cNvSpPr>
            <a:spLocks noGrp="1"/>
          </p:cNvSpPr>
          <p:nvPr>
            <p:ph type="title"/>
          </p:nvPr>
        </p:nvSpPr>
        <p:spPr/>
        <p:txBody>
          <a:bodyPr/>
          <a:lstStyle/>
          <a:p>
            <a:r>
              <a:rPr lang="en-US" dirty="0"/>
              <a:t>Our Values</a:t>
            </a:r>
          </a:p>
        </p:txBody>
      </p:sp>
      <p:sp>
        <p:nvSpPr>
          <p:cNvPr id="3" name="Content Placeholder 2">
            <a:extLst>
              <a:ext uri="{FF2B5EF4-FFF2-40B4-BE49-F238E27FC236}">
                <a16:creationId xmlns:a16="http://schemas.microsoft.com/office/drawing/2014/main" id="{40291258-EAEC-4C3B-8F9E-85E5504E35C6}"/>
              </a:ext>
            </a:extLst>
          </p:cNvPr>
          <p:cNvSpPr>
            <a:spLocks noGrp="1"/>
          </p:cNvSpPr>
          <p:nvPr>
            <p:ph idx="1"/>
          </p:nvPr>
        </p:nvSpPr>
        <p:spPr>
          <a:xfrm>
            <a:off x="677334" y="2135422"/>
            <a:ext cx="8596668" cy="3880773"/>
          </a:xfrm>
        </p:spPr>
        <p:txBody>
          <a:bodyPr/>
          <a:lstStyle/>
          <a:p>
            <a:r>
              <a:rPr lang="en-US" dirty="0"/>
              <a:t>At </a:t>
            </a:r>
            <a:r>
              <a:rPr lang="en-US" dirty="0" err="1"/>
              <a:t>Advanx</a:t>
            </a:r>
            <a:r>
              <a:rPr lang="en-US" dirty="0"/>
              <a:t>, our client is the leading main cause of our drive to keep working as architects. We believe we can create new innovations to satisfy the customer for what they need. We believe in economical work and a healthy mix of a work and fun balance.</a:t>
            </a:r>
          </a:p>
          <a:p>
            <a:r>
              <a:rPr lang="en-US" dirty="0"/>
              <a:t>We are always having community driven events where the entire office will join together to either discuss ideas or just about how we can impact our environment. </a:t>
            </a:r>
          </a:p>
        </p:txBody>
      </p:sp>
      <p:pic>
        <p:nvPicPr>
          <p:cNvPr id="4" name="Picture 3">
            <a:extLst>
              <a:ext uri="{FF2B5EF4-FFF2-40B4-BE49-F238E27FC236}">
                <a16:creationId xmlns:a16="http://schemas.microsoft.com/office/drawing/2014/main" id="{A0658B2F-A12A-4080-A0E1-4B5F87E03A46}"/>
              </a:ext>
            </a:extLst>
          </p:cNvPr>
          <p:cNvPicPr>
            <a:picLocks noChangeAspect="1"/>
          </p:cNvPicPr>
          <p:nvPr/>
        </p:nvPicPr>
        <p:blipFill>
          <a:blip r:embed="rId2"/>
          <a:stretch>
            <a:fillRect/>
          </a:stretch>
        </p:blipFill>
        <p:spPr>
          <a:xfrm>
            <a:off x="8266747" y="4174764"/>
            <a:ext cx="3247919" cy="2278391"/>
          </a:xfrm>
          <a:prstGeom prst="rect">
            <a:avLst/>
          </a:prstGeom>
        </p:spPr>
      </p:pic>
    </p:spTree>
    <p:extLst>
      <p:ext uri="{BB962C8B-B14F-4D97-AF65-F5344CB8AC3E}">
        <p14:creationId xmlns:p14="http://schemas.microsoft.com/office/powerpoint/2010/main" val="18535519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E48C3C-BA45-666E-FC86-9BC734DFEEE1}"/>
              </a:ext>
            </a:extLst>
          </p:cNvPr>
          <p:cNvSpPr>
            <a:spLocks noGrp="1"/>
          </p:cNvSpPr>
          <p:nvPr>
            <p:ph type="title"/>
          </p:nvPr>
        </p:nvSpPr>
        <p:spPr>
          <a:xfrm>
            <a:off x="5536734" y="609600"/>
            <a:ext cx="3737268" cy="1320800"/>
          </a:xfrm>
        </p:spPr>
        <p:txBody>
          <a:bodyPr>
            <a:normAutofit/>
          </a:bodyPr>
          <a:lstStyle/>
          <a:p>
            <a:pPr>
              <a:lnSpc>
                <a:spcPct val="90000"/>
              </a:lnSpc>
            </a:pPr>
            <a:r>
              <a:rPr lang="en-US" sz="3100"/>
              <a:t>What kind of company is </a:t>
            </a:r>
            <a:r>
              <a:rPr lang="en-US" sz="3100" err="1"/>
              <a:t>Advanx</a:t>
            </a:r>
            <a:r>
              <a:rPr lang="en-US" sz="3100"/>
              <a:t>?</a:t>
            </a:r>
          </a:p>
        </p:txBody>
      </p:sp>
      <p:sp>
        <p:nvSpPr>
          <p:cNvPr id="3" name="Content Placeholder 2">
            <a:extLst>
              <a:ext uri="{FF2B5EF4-FFF2-40B4-BE49-F238E27FC236}">
                <a16:creationId xmlns:a16="http://schemas.microsoft.com/office/drawing/2014/main" id="{8A5B278D-77A2-8688-26A9-A0CFE95B6C8B}"/>
              </a:ext>
            </a:extLst>
          </p:cNvPr>
          <p:cNvSpPr>
            <a:spLocks noGrp="1"/>
          </p:cNvSpPr>
          <p:nvPr>
            <p:ph idx="1"/>
          </p:nvPr>
        </p:nvSpPr>
        <p:spPr>
          <a:xfrm>
            <a:off x="5209563" y="2160589"/>
            <a:ext cx="4064439" cy="3880773"/>
          </a:xfrm>
        </p:spPr>
        <p:txBody>
          <a:bodyPr>
            <a:normAutofit/>
          </a:bodyPr>
          <a:lstStyle/>
          <a:p>
            <a:r>
              <a:rPr lang="en-US" dirty="0" err="1"/>
              <a:t>Advanx</a:t>
            </a:r>
            <a:r>
              <a:rPr lang="en-US" dirty="0"/>
              <a:t> has the solution to all needs for contracting.</a:t>
            </a:r>
          </a:p>
          <a:p>
            <a:r>
              <a:rPr lang="en-US" dirty="0"/>
              <a:t>The company is build on engineering principles which defines it to be a Design-Build company.</a:t>
            </a:r>
          </a:p>
          <a:p>
            <a:r>
              <a:rPr lang="en-US" dirty="0" err="1"/>
              <a:t>Advanx</a:t>
            </a:r>
            <a:r>
              <a:rPr lang="en-US" dirty="0"/>
              <a:t> strives to be a efficient company, not a expensive one!</a:t>
            </a:r>
          </a:p>
          <a:p>
            <a:endParaRPr lang="en-US" dirty="0"/>
          </a:p>
        </p:txBody>
      </p:sp>
      <p:pic>
        <p:nvPicPr>
          <p:cNvPr id="2050" name="Picture 2" descr="Company Flowchart Template - Google Docs, Word, Apple Pages, PDF, Publisher  | Template.net | Flow chart template, Flow chart, Templates">
            <a:extLst>
              <a:ext uri="{FF2B5EF4-FFF2-40B4-BE49-F238E27FC236}">
                <a16:creationId xmlns:a16="http://schemas.microsoft.com/office/drawing/2014/main" id="{19176AC0-D9DA-0B32-E2C7-39D9CC95545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801" r="-2" b="-2"/>
          <a:stretch/>
        </p:blipFill>
        <p:spPr bwMode="auto">
          <a:xfrm>
            <a:off x="20" y="-1"/>
            <a:ext cx="5394940" cy="6858001"/>
          </a:xfrm>
          <a:custGeom>
            <a:avLst/>
            <a:gdLst/>
            <a:ahLst/>
            <a:cxnLst/>
            <a:rect l="l" t="t" r="r" b="b"/>
            <a:pathLst>
              <a:path w="5394960" h="6858000">
                <a:moveTo>
                  <a:pt x="842596" y="0"/>
                </a:moveTo>
                <a:lnTo>
                  <a:pt x="5394960" y="0"/>
                </a:lnTo>
                <a:lnTo>
                  <a:pt x="5394960" y="21851"/>
                </a:lnTo>
                <a:lnTo>
                  <a:pt x="4365943" y="6858000"/>
                </a:lnTo>
                <a:lnTo>
                  <a:pt x="0" y="6858000"/>
                </a:lnTo>
                <a:lnTo>
                  <a:pt x="0" y="5666154"/>
                </a:lnTo>
                <a:close/>
              </a:path>
            </a:pathLst>
          </a:custGeom>
          <a:noFill/>
          <a:extLst>
            <a:ext uri="{909E8E84-426E-40DD-AFC4-6F175D3DCCD1}">
              <a14:hiddenFill xmlns:a14="http://schemas.microsoft.com/office/drawing/2010/main">
                <a:solidFill>
                  <a:srgbClr val="FFFFFF"/>
                </a:solidFill>
              </a14:hiddenFill>
            </a:ext>
          </a:extLst>
        </p:spPr>
      </p:pic>
      <p:sp>
        <p:nvSpPr>
          <p:cNvPr id="71" name="Isosceles Triangle 70">
            <a:extLst>
              <a:ext uri="{FF2B5EF4-FFF2-40B4-BE49-F238E27FC236}">
                <a16:creationId xmlns:a16="http://schemas.microsoft.com/office/drawing/2014/main" id="{3BCB5F6A-9EB0-40B0-9D13-3023E9A205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2000406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095304-F52D-6677-CC3A-E5E222FECE37}"/>
              </a:ext>
            </a:extLst>
          </p:cNvPr>
          <p:cNvSpPr>
            <a:spLocks noGrp="1"/>
          </p:cNvSpPr>
          <p:nvPr>
            <p:ph type="title"/>
          </p:nvPr>
        </p:nvSpPr>
        <p:spPr>
          <a:xfrm>
            <a:off x="2849562" y="609600"/>
            <a:ext cx="6424440" cy="1320800"/>
          </a:xfrm>
        </p:spPr>
        <p:txBody>
          <a:bodyPr>
            <a:normAutofit/>
          </a:bodyPr>
          <a:lstStyle/>
          <a:p>
            <a:r>
              <a:rPr lang="en-US"/>
              <a:t>Locations</a:t>
            </a:r>
            <a:endParaRPr lang="en-US" dirty="0"/>
          </a:p>
        </p:txBody>
      </p:sp>
      <p:pic>
        <p:nvPicPr>
          <p:cNvPr id="3074" name="Picture 2" descr="Kids Illuminated World Globe Lamp + Reviews | Crate &amp; Kids">
            <a:extLst>
              <a:ext uri="{FF2B5EF4-FFF2-40B4-BE49-F238E27FC236}">
                <a16:creationId xmlns:a16="http://schemas.microsoft.com/office/drawing/2014/main" id="{F3487052-B70E-C37A-5029-548BA0C2EA4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0470" r="33339" b="9090"/>
          <a:stretch/>
        </p:blipFill>
        <p:spPr bwMode="auto">
          <a:xfrm>
            <a:off x="20" y="10"/>
            <a:ext cx="2734036" cy="6867719"/>
          </a:xfrm>
          <a:custGeom>
            <a:avLst/>
            <a:gdLst/>
            <a:ahLst/>
            <a:cxnLst/>
            <a:rect l="l" t="t" r="r" b="b"/>
            <a:pathLst>
              <a:path w="2734056" h="6858000">
                <a:moveTo>
                  <a:pt x="0" y="0"/>
                </a:moveTo>
                <a:lnTo>
                  <a:pt x="1674254" y="0"/>
                </a:lnTo>
                <a:lnTo>
                  <a:pt x="2734056" y="6850199"/>
                </a:lnTo>
                <a:lnTo>
                  <a:pt x="2734056" y="6858000"/>
                </a:lnTo>
                <a:lnTo>
                  <a:pt x="461457" y="6858000"/>
                </a:lnTo>
                <a:lnTo>
                  <a:pt x="0" y="4134118"/>
                </a:lnTo>
                <a:close/>
              </a:path>
            </a:pathLst>
          </a:custGeom>
          <a:noFill/>
          <a:extLst>
            <a:ext uri="{909E8E84-426E-40DD-AFC4-6F175D3DCCD1}">
              <a14:hiddenFill xmlns:a14="http://schemas.microsoft.com/office/drawing/2010/main">
                <a:solidFill>
                  <a:srgbClr val="FFFFFF"/>
                </a:solidFill>
              </a14:hiddenFill>
            </a:ext>
          </a:extLst>
        </p:spPr>
      </p:pic>
      <p:sp>
        <p:nvSpPr>
          <p:cNvPr id="3076" name="Isosceles Triangle 70">
            <a:extLst>
              <a:ext uri="{FF2B5EF4-FFF2-40B4-BE49-F238E27FC236}">
                <a16:creationId xmlns:a16="http://schemas.microsoft.com/office/drawing/2014/main" id="{EB6743CF-E74B-4A3C-A785-599069DB89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13201"/>
            <a:ext cx="476655" cy="2844800"/>
          </a:xfrm>
          <a:prstGeom prst="triangle">
            <a:avLst>
              <a:gd name="adj" fmla="val 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3741B46C-B588-AD57-2500-24569BA291E7}"/>
              </a:ext>
            </a:extLst>
          </p:cNvPr>
          <p:cNvSpPr>
            <a:spLocks noGrp="1"/>
          </p:cNvSpPr>
          <p:nvPr>
            <p:ph idx="1"/>
          </p:nvPr>
        </p:nvSpPr>
        <p:spPr>
          <a:xfrm>
            <a:off x="2849562" y="2160589"/>
            <a:ext cx="6424440" cy="3880773"/>
          </a:xfrm>
        </p:spPr>
        <p:txBody>
          <a:bodyPr>
            <a:normAutofit/>
          </a:bodyPr>
          <a:lstStyle/>
          <a:p>
            <a:r>
              <a:rPr lang="en-US"/>
              <a:t>Currently, the company is just in North America</a:t>
            </a:r>
          </a:p>
          <a:p>
            <a:r>
              <a:rPr lang="en-US"/>
              <a:t>However, we outsource to other countries such as India to find extraordinary engineers across the world.</a:t>
            </a:r>
          </a:p>
          <a:p>
            <a:endParaRPr lang="en-US" dirty="0"/>
          </a:p>
        </p:txBody>
      </p:sp>
    </p:spTree>
    <p:extLst>
      <p:ext uri="{BB962C8B-B14F-4D97-AF65-F5344CB8AC3E}">
        <p14:creationId xmlns:p14="http://schemas.microsoft.com/office/powerpoint/2010/main" val="2452381340"/>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147</TotalTime>
  <Words>802</Words>
  <Application>Microsoft Macintosh PowerPoint</Application>
  <PresentationFormat>Widescreen</PresentationFormat>
  <Paragraphs>58</Paragraphs>
  <Slides>25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25</vt:i4>
      </vt:variant>
    </vt:vector>
  </HeadingPairs>
  <TitlesOfParts>
    <vt:vector size="29" baseType="lpstr">
      <vt:lpstr>Arial</vt:lpstr>
      <vt:lpstr>Trebuchet MS</vt:lpstr>
      <vt:lpstr>Wingdings 3</vt:lpstr>
      <vt:lpstr>Facet</vt:lpstr>
      <vt:lpstr>Advanx Design Inc</vt:lpstr>
      <vt:lpstr>Company Statement </vt:lpstr>
      <vt:lpstr>Future of Advanx</vt:lpstr>
      <vt:lpstr>Location</vt:lpstr>
      <vt:lpstr>Services</vt:lpstr>
      <vt:lpstr>History of Advanx</vt:lpstr>
      <vt:lpstr>Our Values</vt:lpstr>
      <vt:lpstr>What kind of company is Advanx?</vt:lpstr>
      <vt:lpstr>Locations</vt:lpstr>
      <vt:lpstr>Past Projects</vt:lpstr>
      <vt:lpstr>Past Projects</vt:lpstr>
      <vt:lpstr>Awards</vt:lpstr>
      <vt:lpstr>Community Service</vt:lpstr>
      <vt:lpstr>SummerTree Complex</vt:lpstr>
      <vt:lpstr>Project Overview</vt:lpstr>
      <vt:lpstr>Design Plan</vt:lpstr>
      <vt:lpstr>Unit 1 Floorplan</vt:lpstr>
      <vt:lpstr>Unit 1 Interior</vt:lpstr>
      <vt:lpstr>Unit 2 Floorplan</vt:lpstr>
      <vt:lpstr>Unit 2 Interior</vt:lpstr>
      <vt:lpstr>Unit 3 Floorplan</vt:lpstr>
      <vt:lpstr>Unit 3 Interior</vt:lpstr>
      <vt:lpstr>Unit 4 Floorplan</vt:lpstr>
      <vt:lpstr>Unit 4 Interior</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Advanx Design Inc</dc:title>
  <dc:creator>Tanay Murarka</dc:creator>
  <cp:lastModifiedBy>Tanaykumar Murarka</cp:lastModifiedBy>
  <cp:revision>10</cp:revision>
  <dcterms:created xsi:type="dcterms:W3CDTF">2020-08-07T19:49:48Z</dcterms:created>
  <dcterms:modified xsi:type="dcterms:W3CDTF">2022-05-02T12:24:55Z</dcterms:modified>
</cp:coreProperties>
</file>

<file path=docProps/thumbnail.jpeg>
</file>